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72" r:id="rId3"/>
    <p:sldId id="269" r:id="rId4"/>
    <p:sldId id="291" r:id="rId5"/>
    <p:sldId id="270" r:id="rId6"/>
    <p:sldId id="271" r:id="rId7"/>
    <p:sldId id="275" r:id="rId8"/>
    <p:sldId id="276" r:id="rId9"/>
    <p:sldId id="277" r:id="rId10"/>
    <p:sldId id="273" r:id="rId11"/>
    <p:sldId id="292" r:id="rId12"/>
    <p:sldId id="294" r:id="rId13"/>
    <p:sldId id="278" r:id="rId14"/>
    <p:sldId id="279" r:id="rId15"/>
    <p:sldId id="280" r:id="rId16"/>
    <p:sldId id="281" r:id="rId17"/>
    <p:sldId id="282" r:id="rId18"/>
    <p:sldId id="293" r:id="rId19"/>
    <p:sldId id="287" r:id="rId20"/>
    <p:sldId id="283" r:id="rId21"/>
    <p:sldId id="284" r:id="rId22"/>
    <p:sldId id="285" r:id="rId23"/>
    <p:sldId id="288" r:id="rId24"/>
    <p:sldId id="289" r:id="rId25"/>
    <p:sldId id="286" r:id="rId26"/>
    <p:sldId id="290" r:id="rId27"/>
    <p:sldId id="296" r:id="rId28"/>
    <p:sldId id="258" r:id="rId29"/>
    <p:sldId id="295" r:id="rId30"/>
    <p:sldId id="297" r:id="rId31"/>
    <p:sldId id="26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yelan C. Carey" initials="CCC" lastIdx="5" clrIdx="0">
    <p:extLst>
      <p:ext uri="{19B8F6BF-5375-455C-9EA6-DF929625EA0E}">
        <p15:presenceInfo xmlns:p15="http://schemas.microsoft.com/office/powerpoint/2012/main" userId="Cayelan C. Carey" providerId="None"/>
      </p:ext>
    </p:extLst>
  </p:cmAuthor>
  <p:cmAuthor id="2" name="Whitney Woelmer" initials="WW" lastIdx="9" clrIdx="1">
    <p:extLst>
      <p:ext uri="{19B8F6BF-5375-455C-9EA6-DF929625EA0E}">
        <p15:presenceInfo xmlns:p15="http://schemas.microsoft.com/office/powerpoint/2012/main" userId="9a37888df65430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8"/>
    <p:restoredTop sz="86085" autoAdjust="0"/>
  </p:normalViewPr>
  <p:slideViewPr>
    <p:cSldViewPr snapToGrid="0" snapToObjects="1">
      <p:cViewPr varScale="1">
        <p:scale>
          <a:sx n="60" d="100"/>
          <a:sy n="60" d="100"/>
        </p:scale>
        <p:origin x="18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5-19T20:41:43.347" idx="5">
    <p:pos x="3731" y="3568"/>
    <p:text>changed around bullet 3 a bit wording to make it a tiny bit more positive?</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27F3C0-6892-ED4F-8DD0-B19FFCD289FF}" type="datetimeFigureOut">
              <a:rPr lang="en-US" smtClean="0"/>
              <a:t>5/21/20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450D50-8CC5-384E-AC07-07BCE08EA057}" type="slidenum">
              <a:rPr lang="en-US" smtClean="0"/>
              <a:t>‹#›</a:t>
            </a:fld>
            <a:endParaRPr lang="en-US"/>
          </a:p>
        </p:txBody>
      </p:sp>
    </p:spTree>
    <p:extLst>
      <p:ext uri="{BB962C8B-B14F-4D97-AF65-F5344CB8AC3E}">
        <p14:creationId xmlns:p14="http://schemas.microsoft.com/office/powerpoint/2010/main" val="3104291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CCC</a:t>
            </a:r>
          </a:p>
        </p:txBody>
      </p:sp>
      <p:sp>
        <p:nvSpPr>
          <p:cNvPr id="4" name="Slide Number Placeholder 3"/>
          <p:cNvSpPr>
            <a:spLocks noGrp="1"/>
          </p:cNvSpPr>
          <p:nvPr>
            <p:ph type="sldNum" sz="quarter" idx="5"/>
          </p:nvPr>
        </p:nvSpPr>
        <p:spPr/>
        <p:txBody>
          <a:bodyPr/>
          <a:lstStyle/>
          <a:p>
            <a:fld id="{B5450D50-8CC5-384E-AC07-07BCE08EA057}" type="slidenum">
              <a:rPr lang="en-US" smtClean="0"/>
              <a:t>1</a:t>
            </a:fld>
            <a:endParaRPr lang="en-US"/>
          </a:p>
        </p:txBody>
      </p:sp>
    </p:spTree>
    <p:extLst>
      <p:ext uri="{BB962C8B-B14F-4D97-AF65-F5344CB8AC3E}">
        <p14:creationId xmlns:p14="http://schemas.microsoft.com/office/powerpoint/2010/main" val="763471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CCC</a:t>
            </a:r>
          </a:p>
        </p:txBody>
      </p:sp>
      <p:sp>
        <p:nvSpPr>
          <p:cNvPr id="4" name="Slide Number Placeholder 3"/>
          <p:cNvSpPr>
            <a:spLocks noGrp="1"/>
          </p:cNvSpPr>
          <p:nvPr>
            <p:ph type="sldNum" sz="quarter" idx="5"/>
          </p:nvPr>
        </p:nvSpPr>
        <p:spPr/>
        <p:txBody>
          <a:bodyPr/>
          <a:lstStyle/>
          <a:p>
            <a:fld id="{B5450D50-8CC5-384E-AC07-07BCE08EA057}" type="slidenum">
              <a:rPr lang="en-US" smtClean="0"/>
              <a:t>10</a:t>
            </a:fld>
            <a:endParaRPr lang="en-US"/>
          </a:p>
        </p:txBody>
      </p:sp>
    </p:spTree>
    <p:extLst>
      <p:ext uri="{BB962C8B-B14F-4D97-AF65-F5344CB8AC3E}">
        <p14:creationId xmlns:p14="http://schemas.microsoft.com/office/powerpoint/2010/main" val="2285622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CCC</a:t>
            </a:r>
          </a:p>
        </p:txBody>
      </p:sp>
      <p:sp>
        <p:nvSpPr>
          <p:cNvPr id="4" name="Slide Number Placeholder 3"/>
          <p:cNvSpPr>
            <a:spLocks noGrp="1"/>
          </p:cNvSpPr>
          <p:nvPr>
            <p:ph type="sldNum" sz="quarter" idx="5"/>
          </p:nvPr>
        </p:nvSpPr>
        <p:spPr/>
        <p:txBody>
          <a:bodyPr/>
          <a:lstStyle/>
          <a:p>
            <a:fld id="{B5450D50-8CC5-384E-AC07-07BCE08EA057}" type="slidenum">
              <a:rPr lang="en-US" smtClean="0"/>
              <a:t>11</a:t>
            </a:fld>
            <a:endParaRPr lang="en-US"/>
          </a:p>
        </p:txBody>
      </p:sp>
    </p:spTree>
    <p:extLst>
      <p:ext uri="{BB962C8B-B14F-4D97-AF65-F5344CB8AC3E}">
        <p14:creationId xmlns:p14="http://schemas.microsoft.com/office/powerpoint/2010/main" val="1652992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CCC</a:t>
            </a:r>
          </a:p>
        </p:txBody>
      </p:sp>
      <p:sp>
        <p:nvSpPr>
          <p:cNvPr id="4" name="Slide Number Placeholder 3"/>
          <p:cNvSpPr>
            <a:spLocks noGrp="1"/>
          </p:cNvSpPr>
          <p:nvPr>
            <p:ph type="sldNum" sz="quarter" idx="5"/>
          </p:nvPr>
        </p:nvSpPr>
        <p:spPr/>
        <p:txBody>
          <a:bodyPr/>
          <a:lstStyle/>
          <a:p>
            <a:fld id="{B5450D50-8CC5-384E-AC07-07BCE08EA057}" type="slidenum">
              <a:rPr lang="en-US" smtClean="0"/>
              <a:t>12</a:t>
            </a:fld>
            <a:endParaRPr lang="en-US"/>
          </a:p>
        </p:txBody>
      </p:sp>
    </p:spTree>
    <p:extLst>
      <p:ext uri="{BB962C8B-B14F-4D97-AF65-F5344CB8AC3E}">
        <p14:creationId xmlns:p14="http://schemas.microsoft.com/office/powerpoint/2010/main" val="850375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a:t>
            </a:r>
          </a:p>
        </p:txBody>
      </p:sp>
      <p:sp>
        <p:nvSpPr>
          <p:cNvPr id="4" name="Slide Number Placeholder 3"/>
          <p:cNvSpPr>
            <a:spLocks noGrp="1"/>
          </p:cNvSpPr>
          <p:nvPr>
            <p:ph type="sldNum" sz="quarter" idx="5"/>
          </p:nvPr>
        </p:nvSpPr>
        <p:spPr/>
        <p:txBody>
          <a:bodyPr/>
          <a:lstStyle/>
          <a:p>
            <a:fld id="{B5450D50-8CC5-384E-AC07-07BCE08EA057}" type="slidenum">
              <a:rPr lang="en-US" smtClean="0"/>
              <a:t>13</a:t>
            </a:fld>
            <a:endParaRPr lang="en-US"/>
          </a:p>
        </p:txBody>
      </p:sp>
    </p:spTree>
    <p:extLst>
      <p:ext uri="{BB962C8B-B14F-4D97-AF65-F5344CB8AC3E}">
        <p14:creationId xmlns:p14="http://schemas.microsoft.com/office/powerpoint/2010/main" val="1711128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a:t>
            </a:r>
          </a:p>
        </p:txBody>
      </p:sp>
      <p:sp>
        <p:nvSpPr>
          <p:cNvPr id="4" name="Slide Number Placeholder 3"/>
          <p:cNvSpPr>
            <a:spLocks noGrp="1"/>
          </p:cNvSpPr>
          <p:nvPr>
            <p:ph type="sldNum" sz="quarter" idx="5"/>
          </p:nvPr>
        </p:nvSpPr>
        <p:spPr/>
        <p:txBody>
          <a:bodyPr/>
          <a:lstStyle/>
          <a:p>
            <a:fld id="{B5450D50-8CC5-384E-AC07-07BCE08EA057}" type="slidenum">
              <a:rPr lang="en-US" smtClean="0"/>
              <a:t>14</a:t>
            </a:fld>
            <a:endParaRPr lang="en-US"/>
          </a:p>
        </p:txBody>
      </p:sp>
    </p:spTree>
    <p:extLst>
      <p:ext uri="{BB962C8B-B14F-4D97-AF65-F5344CB8AC3E}">
        <p14:creationId xmlns:p14="http://schemas.microsoft.com/office/powerpoint/2010/main" val="4283299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a:t>
            </a:r>
          </a:p>
        </p:txBody>
      </p:sp>
      <p:sp>
        <p:nvSpPr>
          <p:cNvPr id="4" name="Slide Number Placeholder 3"/>
          <p:cNvSpPr>
            <a:spLocks noGrp="1"/>
          </p:cNvSpPr>
          <p:nvPr>
            <p:ph type="sldNum" sz="quarter" idx="5"/>
          </p:nvPr>
        </p:nvSpPr>
        <p:spPr/>
        <p:txBody>
          <a:bodyPr/>
          <a:lstStyle/>
          <a:p>
            <a:fld id="{B5450D50-8CC5-384E-AC07-07BCE08EA057}" type="slidenum">
              <a:rPr lang="en-US" smtClean="0"/>
              <a:t>15</a:t>
            </a:fld>
            <a:endParaRPr lang="en-US"/>
          </a:p>
        </p:txBody>
      </p:sp>
    </p:spTree>
    <p:extLst>
      <p:ext uri="{BB962C8B-B14F-4D97-AF65-F5344CB8AC3E}">
        <p14:creationId xmlns:p14="http://schemas.microsoft.com/office/powerpoint/2010/main" val="1214945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a:t>
            </a:r>
          </a:p>
        </p:txBody>
      </p:sp>
      <p:sp>
        <p:nvSpPr>
          <p:cNvPr id="4" name="Slide Number Placeholder 3"/>
          <p:cNvSpPr>
            <a:spLocks noGrp="1"/>
          </p:cNvSpPr>
          <p:nvPr>
            <p:ph type="sldNum" sz="quarter" idx="5"/>
          </p:nvPr>
        </p:nvSpPr>
        <p:spPr/>
        <p:txBody>
          <a:bodyPr/>
          <a:lstStyle/>
          <a:p>
            <a:fld id="{B5450D50-8CC5-384E-AC07-07BCE08EA057}" type="slidenum">
              <a:rPr lang="en-US" smtClean="0"/>
              <a:t>16</a:t>
            </a:fld>
            <a:endParaRPr lang="en-US"/>
          </a:p>
        </p:txBody>
      </p:sp>
    </p:spTree>
    <p:extLst>
      <p:ext uri="{BB962C8B-B14F-4D97-AF65-F5344CB8AC3E}">
        <p14:creationId xmlns:p14="http://schemas.microsoft.com/office/powerpoint/2010/main" val="1208727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 Example of determining thermocline and aggregating DO by epi and hypo</a:t>
            </a:r>
          </a:p>
        </p:txBody>
      </p:sp>
      <p:sp>
        <p:nvSpPr>
          <p:cNvPr id="4" name="Slide Number Placeholder 3"/>
          <p:cNvSpPr>
            <a:spLocks noGrp="1"/>
          </p:cNvSpPr>
          <p:nvPr>
            <p:ph type="sldNum" sz="quarter" idx="5"/>
          </p:nvPr>
        </p:nvSpPr>
        <p:spPr/>
        <p:txBody>
          <a:bodyPr/>
          <a:lstStyle/>
          <a:p>
            <a:fld id="{B5450D50-8CC5-384E-AC07-07BCE08EA057}" type="slidenum">
              <a:rPr lang="en-US" smtClean="0"/>
              <a:t>17</a:t>
            </a:fld>
            <a:endParaRPr lang="en-US"/>
          </a:p>
        </p:txBody>
      </p:sp>
    </p:spTree>
    <p:extLst>
      <p:ext uri="{BB962C8B-B14F-4D97-AF65-F5344CB8AC3E}">
        <p14:creationId xmlns:p14="http://schemas.microsoft.com/office/powerpoint/2010/main" val="3698383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a:t>
            </a:r>
          </a:p>
        </p:txBody>
      </p:sp>
      <p:sp>
        <p:nvSpPr>
          <p:cNvPr id="4" name="Slide Number Placeholder 3"/>
          <p:cNvSpPr>
            <a:spLocks noGrp="1"/>
          </p:cNvSpPr>
          <p:nvPr>
            <p:ph type="sldNum" sz="quarter" idx="5"/>
          </p:nvPr>
        </p:nvSpPr>
        <p:spPr/>
        <p:txBody>
          <a:bodyPr/>
          <a:lstStyle/>
          <a:p>
            <a:fld id="{B5450D50-8CC5-384E-AC07-07BCE08EA057}" type="slidenum">
              <a:rPr lang="en-US" smtClean="0"/>
              <a:t>18</a:t>
            </a:fld>
            <a:endParaRPr lang="en-US"/>
          </a:p>
        </p:txBody>
      </p:sp>
    </p:spTree>
    <p:extLst>
      <p:ext uri="{BB962C8B-B14F-4D97-AF65-F5344CB8AC3E}">
        <p14:creationId xmlns:p14="http://schemas.microsoft.com/office/powerpoint/2010/main" val="1284443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dirty="0"/>
              <a:t>CCC For example, if there were three spatial units within one lake and each were measured on 7, 4, and 12 sampling days, respectively, over two years, then there would be 23 total spatial unit-sampling days in that two-year assessment period. The exceedance rate is then calculated as the number of times in which any sampling site exhibited an exceedance over the total number of spatial unit-sampling days (see Figure 3 as an example).</a:t>
            </a:r>
          </a:p>
        </p:txBody>
      </p:sp>
      <p:sp>
        <p:nvSpPr>
          <p:cNvPr id="4" name="Slide Number Placeholder 3"/>
          <p:cNvSpPr>
            <a:spLocks noGrp="1"/>
          </p:cNvSpPr>
          <p:nvPr>
            <p:ph type="sldNum" sz="quarter" idx="5"/>
          </p:nvPr>
        </p:nvSpPr>
        <p:spPr/>
        <p:txBody>
          <a:bodyPr/>
          <a:lstStyle/>
          <a:p>
            <a:fld id="{B5450D50-8CC5-384E-AC07-07BCE08EA057}" type="slidenum">
              <a:rPr lang="en-US" smtClean="0"/>
              <a:t>19</a:t>
            </a:fld>
            <a:endParaRPr lang="en-US"/>
          </a:p>
        </p:txBody>
      </p:sp>
    </p:spTree>
    <p:extLst>
      <p:ext uri="{BB962C8B-B14F-4D97-AF65-F5344CB8AC3E}">
        <p14:creationId xmlns:p14="http://schemas.microsoft.com/office/powerpoint/2010/main" val="2191335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CCC</a:t>
            </a:r>
          </a:p>
        </p:txBody>
      </p:sp>
      <p:sp>
        <p:nvSpPr>
          <p:cNvPr id="4" name="Slide Number Placeholder 3"/>
          <p:cNvSpPr>
            <a:spLocks noGrp="1"/>
          </p:cNvSpPr>
          <p:nvPr>
            <p:ph type="sldNum" sz="quarter" idx="5"/>
          </p:nvPr>
        </p:nvSpPr>
        <p:spPr/>
        <p:txBody>
          <a:bodyPr/>
          <a:lstStyle/>
          <a:p>
            <a:fld id="{B5450D50-8CC5-384E-AC07-07BCE08EA057}" type="slidenum">
              <a:rPr lang="en-US" smtClean="0"/>
              <a:t>2</a:t>
            </a:fld>
            <a:endParaRPr lang="en-US"/>
          </a:p>
        </p:txBody>
      </p:sp>
    </p:spTree>
    <p:extLst>
      <p:ext uri="{BB962C8B-B14F-4D97-AF65-F5344CB8AC3E}">
        <p14:creationId xmlns:p14="http://schemas.microsoft.com/office/powerpoint/2010/main" val="1145588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a:t>
            </a:r>
          </a:p>
        </p:txBody>
      </p:sp>
      <p:sp>
        <p:nvSpPr>
          <p:cNvPr id="4" name="Slide Number Placeholder 3"/>
          <p:cNvSpPr>
            <a:spLocks noGrp="1"/>
          </p:cNvSpPr>
          <p:nvPr>
            <p:ph type="sldNum" sz="quarter" idx="5"/>
          </p:nvPr>
        </p:nvSpPr>
        <p:spPr/>
        <p:txBody>
          <a:bodyPr/>
          <a:lstStyle/>
          <a:p>
            <a:fld id="{B5450D50-8CC5-384E-AC07-07BCE08EA057}" type="slidenum">
              <a:rPr lang="en-US" smtClean="0"/>
              <a:t>20</a:t>
            </a:fld>
            <a:endParaRPr lang="en-US"/>
          </a:p>
        </p:txBody>
      </p:sp>
    </p:spTree>
    <p:extLst>
      <p:ext uri="{BB962C8B-B14F-4D97-AF65-F5344CB8AC3E}">
        <p14:creationId xmlns:p14="http://schemas.microsoft.com/office/powerpoint/2010/main" val="420253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CCC</a:t>
            </a:r>
          </a:p>
        </p:txBody>
      </p:sp>
      <p:sp>
        <p:nvSpPr>
          <p:cNvPr id="4" name="Slide Number Placeholder 3"/>
          <p:cNvSpPr>
            <a:spLocks noGrp="1"/>
          </p:cNvSpPr>
          <p:nvPr>
            <p:ph type="sldNum" sz="quarter" idx="5"/>
          </p:nvPr>
        </p:nvSpPr>
        <p:spPr/>
        <p:txBody>
          <a:bodyPr/>
          <a:lstStyle/>
          <a:p>
            <a:fld id="{B5450D50-8CC5-384E-AC07-07BCE08EA057}" type="slidenum">
              <a:rPr lang="en-US" smtClean="0"/>
              <a:t>21</a:t>
            </a:fld>
            <a:endParaRPr lang="en-US"/>
          </a:p>
        </p:txBody>
      </p:sp>
    </p:spTree>
    <p:extLst>
      <p:ext uri="{BB962C8B-B14F-4D97-AF65-F5344CB8AC3E}">
        <p14:creationId xmlns:p14="http://schemas.microsoft.com/office/powerpoint/2010/main" val="3047570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a:t>
            </a:r>
          </a:p>
        </p:txBody>
      </p:sp>
      <p:sp>
        <p:nvSpPr>
          <p:cNvPr id="4" name="Slide Number Placeholder 3"/>
          <p:cNvSpPr>
            <a:spLocks noGrp="1"/>
          </p:cNvSpPr>
          <p:nvPr>
            <p:ph type="sldNum" sz="quarter" idx="5"/>
          </p:nvPr>
        </p:nvSpPr>
        <p:spPr/>
        <p:txBody>
          <a:bodyPr/>
          <a:lstStyle/>
          <a:p>
            <a:fld id="{B5450D50-8CC5-384E-AC07-07BCE08EA057}" type="slidenum">
              <a:rPr lang="en-US" smtClean="0"/>
              <a:t>22</a:t>
            </a:fld>
            <a:endParaRPr lang="en-US"/>
          </a:p>
        </p:txBody>
      </p:sp>
    </p:spTree>
    <p:extLst>
      <p:ext uri="{BB962C8B-B14F-4D97-AF65-F5344CB8AC3E}">
        <p14:creationId xmlns:p14="http://schemas.microsoft.com/office/powerpoint/2010/main" val="2745284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a:t>
            </a:r>
          </a:p>
        </p:txBody>
      </p:sp>
      <p:sp>
        <p:nvSpPr>
          <p:cNvPr id="4" name="Slide Number Placeholder 3"/>
          <p:cNvSpPr>
            <a:spLocks noGrp="1"/>
          </p:cNvSpPr>
          <p:nvPr>
            <p:ph type="sldNum" sz="quarter" idx="5"/>
          </p:nvPr>
        </p:nvSpPr>
        <p:spPr/>
        <p:txBody>
          <a:bodyPr/>
          <a:lstStyle/>
          <a:p>
            <a:fld id="{B5450D50-8CC5-384E-AC07-07BCE08EA057}" type="slidenum">
              <a:rPr lang="en-US" smtClean="0"/>
              <a:t>23</a:t>
            </a:fld>
            <a:endParaRPr lang="en-US"/>
          </a:p>
        </p:txBody>
      </p:sp>
    </p:spTree>
    <p:extLst>
      <p:ext uri="{BB962C8B-B14F-4D97-AF65-F5344CB8AC3E}">
        <p14:creationId xmlns:p14="http://schemas.microsoft.com/office/powerpoint/2010/main" val="3779103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CCC</a:t>
            </a:r>
          </a:p>
        </p:txBody>
      </p:sp>
      <p:sp>
        <p:nvSpPr>
          <p:cNvPr id="4" name="Slide Number Placeholder 3"/>
          <p:cNvSpPr>
            <a:spLocks noGrp="1"/>
          </p:cNvSpPr>
          <p:nvPr>
            <p:ph type="sldNum" sz="quarter" idx="5"/>
          </p:nvPr>
        </p:nvSpPr>
        <p:spPr/>
        <p:txBody>
          <a:bodyPr/>
          <a:lstStyle/>
          <a:p>
            <a:fld id="{B5450D50-8CC5-384E-AC07-07BCE08EA057}" type="slidenum">
              <a:rPr lang="en-US" smtClean="0"/>
              <a:t>24</a:t>
            </a:fld>
            <a:endParaRPr lang="en-US"/>
          </a:p>
        </p:txBody>
      </p:sp>
    </p:spTree>
    <p:extLst>
      <p:ext uri="{BB962C8B-B14F-4D97-AF65-F5344CB8AC3E}">
        <p14:creationId xmlns:p14="http://schemas.microsoft.com/office/powerpoint/2010/main" val="2509179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CCC</a:t>
            </a:r>
          </a:p>
        </p:txBody>
      </p:sp>
      <p:sp>
        <p:nvSpPr>
          <p:cNvPr id="4" name="Slide Number Placeholder 3"/>
          <p:cNvSpPr>
            <a:spLocks noGrp="1"/>
          </p:cNvSpPr>
          <p:nvPr>
            <p:ph type="sldNum" sz="quarter" idx="5"/>
          </p:nvPr>
        </p:nvSpPr>
        <p:spPr/>
        <p:txBody>
          <a:bodyPr/>
          <a:lstStyle/>
          <a:p>
            <a:fld id="{B5450D50-8CC5-384E-AC07-07BCE08EA057}" type="slidenum">
              <a:rPr lang="en-US" smtClean="0"/>
              <a:t>25</a:t>
            </a:fld>
            <a:endParaRPr lang="en-US"/>
          </a:p>
        </p:txBody>
      </p:sp>
    </p:spTree>
    <p:extLst>
      <p:ext uri="{BB962C8B-B14F-4D97-AF65-F5344CB8AC3E}">
        <p14:creationId xmlns:p14="http://schemas.microsoft.com/office/powerpoint/2010/main" val="689458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Red values are DO criterion exceedance (&lt; 4.0 mg/l).</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5450D50-8CC5-384E-AC07-07BCE08EA057}" type="slidenum">
              <a:rPr lang="en-US" smtClean="0"/>
              <a:t>28</a:t>
            </a:fld>
            <a:endParaRPr lang="en-US"/>
          </a:p>
        </p:txBody>
      </p:sp>
    </p:spTree>
    <p:extLst>
      <p:ext uri="{BB962C8B-B14F-4D97-AF65-F5344CB8AC3E}">
        <p14:creationId xmlns:p14="http://schemas.microsoft.com/office/powerpoint/2010/main" val="2146214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50D50-8CC5-384E-AC07-07BCE08EA057}" type="slidenum">
              <a:rPr lang="en-US" smtClean="0"/>
              <a:t>29</a:t>
            </a:fld>
            <a:endParaRPr lang="en-US"/>
          </a:p>
        </p:txBody>
      </p:sp>
    </p:spTree>
    <p:extLst>
      <p:ext uri="{BB962C8B-B14F-4D97-AF65-F5344CB8AC3E}">
        <p14:creationId xmlns:p14="http://schemas.microsoft.com/office/powerpoint/2010/main" val="2291393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a:t>
            </a:r>
          </a:p>
        </p:txBody>
      </p:sp>
      <p:sp>
        <p:nvSpPr>
          <p:cNvPr id="4" name="Slide Number Placeholder 3"/>
          <p:cNvSpPr>
            <a:spLocks noGrp="1"/>
          </p:cNvSpPr>
          <p:nvPr>
            <p:ph type="sldNum" sz="quarter" idx="5"/>
          </p:nvPr>
        </p:nvSpPr>
        <p:spPr/>
        <p:txBody>
          <a:bodyPr/>
          <a:lstStyle/>
          <a:p>
            <a:fld id="{B5450D50-8CC5-384E-AC07-07BCE08EA057}" type="slidenum">
              <a:rPr lang="en-US" smtClean="0"/>
              <a:t>3</a:t>
            </a:fld>
            <a:endParaRPr lang="en-US"/>
          </a:p>
        </p:txBody>
      </p:sp>
    </p:spTree>
    <p:extLst>
      <p:ext uri="{BB962C8B-B14F-4D97-AF65-F5344CB8AC3E}">
        <p14:creationId xmlns:p14="http://schemas.microsoft.com/office/powerpoint/2010/main" val="324062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WW maybe go into this here by first starting with something like 'DO was one of the first metrics to be measured by limnologists (an old picture of Winkler?), and was first done by the Winkler method, which provides a mass concentration, mg/L. Now that % saturation is much easier to measure and is on all handheld devices, it has became a critical metric by which to assess water quality. Then go into the differences and how temperature is related</a:t>
            </a:r>
          </a:p>
          <a:p>
            <a:endParaRPr lang="en-US" dirty="0"/>
          </a:p>
        </p:txBody>
      </p:sp>
      <p:sp>
        <p:nvSpPr>
          <p:cNvPr id="4" name="Slide Number Placeholder 3"/>
          <p:cNvSpPr>
            <a:spLocks noGrp="1"/>
          </p:cNvSpPr>
          <p:nvPr>
            <p:ph type="sldNum" sz="quarter" idx="5"/>
          </p:nvPr>
        </p:nvSpPr>
        <p:spPr/>
        <p:txBody>
          <a:bodyPr/>
          <a:lstStyle/>
          <a:p>
            <a:fld id="{B5450D50-8CC5-384E-AC07-07BCE08EA057}" type="slidenum">
              <a:rPr lang="en-US" smtClean="0"/>
              <a:t>4</a:t>
            </a:fld>
            <a:endParaRPr lang="en-US"/>
          </a:p>
        </p:txBody>
      </p:sp>
    </p:spTree>
    <p:extLst>
      <p:ext uri="{BB962C8B-B14F-4D97-AF65-F5344CB8AC3E}">
        <p14:creationId xmlns:p14="http://schemas.microsoft.com/office/powerpoint/2010/main" val="358205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WW The dotted line shows 100% saturation for each water temperature from 0 to 40 degrees Celsius.</a:t>
            </a:r>
          </a:p>
        </p:txBody>
      </p:sp>
      <p:sp>
        <p:nvSpPr>
          <p:cNvPr id="4" name="Slide Number Placeholder 3"/>
          <p:cNvSpPr>
            <a:spLocks noGrp="1"/>
          </p:cNvSpPr>
          <p:nvPr>
            <p:ph type="sldNum" sz="quarter" idx="5"/>
          </p:nvPr>
        </p:nvSpPr>
        <p:spPr/>
        <p:txBody>
          <a:bodyPr/>
          <a:lstStyle/>
          <a:p>
            <a:fld id="{B5450D50-8CC5-384E-AC07-07BCE08EA057}" type="slidenum">
              <a:rPr lang="en-US" smtClean="0"/>
              <a:t>5</a:t>
            </a:fld>
            <a:endParaRPr lang="en-US"/>
          </a:p>
        </p:txBody>
      </p:sp>
    </p:spTree>
    <p:extLst>
      <p:ext uri="{BB962C8B-B14F-4D97-AF65-F5344CB8AC3E}">
        <p14:creationId xmlns:p14="http://schemas.microsoft.com/office/powerpoint/2010/main" val="3859794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 Cayelan, this slide needs a lot more formatting work, which I didn’t want to spend too much time on yet before getting your feedback. The general flow would go something like this:</a:t>
            </a:r>
          </a:p>
          <a:p>
            <a:r>
              <a:rPr lang="en-US" dirty="0"/>
              <a:t>Different processes happen at different depletion levels, something about fish dying here</a:t>
            </a:r>
          </a:p>
          <a:p>
            <a:r>
              <a:rPr lang="en-US" dirty="0"/>
              <a:t>-DO is both a response and driver of many ecological and biogeochemical processes</a:t>
            </a:r>
          </a:p>
          <a:p>
            <a:r>
              <a:rPr lang="en-US" dirty="0"/>
              <a:t>-DO is usually high in surface waters due </a:t>
            </a:r>
            <a:r>
              <a:rPr lang="en-US" dirty="0" err="1"/>
              <a:t>ot</a:t>
            </a:r>
            <a:r>
              <a:rPr lang="en-US" dirty="0"/>
              <a:t> atmospheric exchange and photosynthetic production</a:t>
            </a:r>
          </a:p>
          <a:p>
            <a:r>
              <a:rPr lang="en-US" dirty="0"/>
              <a:t>-however, due to thermal stratification, reservoirs typically have distant thermal layers, epi and hypo, which do not fully mix. This often leads to much lower oxygen in the hypolimnion, as oxygen is used up for decomposition of organic material</a:t>
            </a:r>
          </a:p>
          <a:p>
            <a:r>
              <a:rPr lang="en-US" dirty="0"/>
              <a:t>-when oxygen is low in the hypolimnion, nutrients and heavy metals are often released from the sediment, which can then become mixed into the upper layers of the water column</a:t>
            </a:r>
          </a:p>
        </p:txBody>
      </p:sp>
      <p:sp>
        <p:nvSpPr>
          <p:cNvPr id="4" name="Slide Number Placeholder 3"/>
          <p:cNvSpPr>
            <a:spLocks noGrp="1"/>
          </p:cNvSpPr>
          <p:nvPr>
            <p:ph type="sldNum" sz="quarter" idx="5"/>
          </p:nvPr>
        </p:nvSpPr>
        <p:spPr/>
        <p:txBody>
          <a:bodyPr/>
          <a:lstStyle/>
          <a:p>
            <a:fld id="{B5450D50-8CC5-384E-AC07-07BCE08EA057}" type="slidenum">
              <a:rPr lang="en-US" smtClean="0"/>
              <a:t>6</a:t>
            </a:fld>
            <a:endParaRPr lang="en-US"/>
          </a:p>
        </p:txBody>
      </p:sp>
    </p:spTree>
    <p:extLst>
      <p:ext uri="{BB962C8B-B14F-4D97-AF65-F5344CB8AC3E}">
        <p14:creationId xmlns:p14="http://schemas.microsoft.com/office/powerpoint/2010/main" val="1855022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 Cayelan, this slide needs a lot more formatting work, which I didn’t want to spend too much time on yet before getting your feedback. The general flow would go something like this:</a:t>
            </a:r>
          </a:p>
          <a:p>
            <a:r>
              <a:rPr lang="en-US" dirty="0"/>
              <a:t>-however, due to thermal stratification, reservoirs typically have distant thermal layers, epi and hypo, which do not fully mix. This often leads to much lower oxygen in the hypolimnion, as oxygen is used up for decomposition of organic material</a:t>
            </a:r>
          </a:p>
          <a:p>
            <a:r>
              <a:rPr lang="en-US" dirty="0"/>
              <a:t>-when oxygen is low in the hypolimnion, nutrients and heavy metals are often released from the sediment, which can then become mixed into the upper layers of the water column</a:t>
            </a:r>
          </a:p>
          <a:p>
            <a:r>
              <a:rPr lang="en-US" dirty="0"/>
              <a:t>-so while photosynthesis and atmospheric exchange can keep DO levels high in the epilimnion, processes such as decomposition and respiration of microbes dominate DO levels in the hypolimnion</a:t>
            </a:r>
          </a:p>
        </p:txBody>
      </p:sp>
      <p:sp>
        <p:nvSpPr>
          <p:cNvPr id="4" name="Slide Number Placeholder 3"/>
          <p:cNvSpPr>
            <a:spLocks noGrp="1"/>
          </p:cNvSpPr>
          <p:nvPr>
            <p:ph type="sldNum" sz="quarter" idx="5"/>
          </p:nvPr>
        </p:nvSpPr>
        <p:spPr/>
        <p:txBody>
          <a:bodyPr/>
          <a:lstStyle/>
          <a:p>
            <a:fld id="{B5450D50-8CC5-384E-AC07-07BCE08EA057}" type="slidenum">
              <a:rPr lang="en-US" smtClean="0"/>
              <a:t>7</a:t>
            </a:fld>
            <a:endParaRPr lang="en-US"/>
          </a:p>
        </p:txBody>
      </p:sp>
    </p:spTree>
    <p:extLst>
      <p:ext uri="{BB962C8B-B14F-4D97-AF65-F5344CB8AC3E}">
        <p14:creationId xmlns:p14="http://schemas.microsoft.com/office/powerpoint/2010/main" val="370632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CCC</a:t>
            </a:r>
          </a:p>
        </p:txBody>
      </p:sp>
      <p:sp>
        <p:nvSpPr>
          <p:cNvPr id="4" name="Slide Number Placeholder 3"/>
          <p:cNvSpPr>
            <a:spLocks noGrp="1"/>
          </p:cNvSpPr>
          <p:nvPr>
            <p:ph type="sldNum" sz="quarter" idx="5"/>
          </p:nvPr>
        </p:nvSpPr>
        <p:spPr/>
        <p:txBody>
          <a:bodyPr/>
          <a:lstStyle/>
          <a:p>
            <a:fld id="{B5450D50-8CC5-384E-AC07-07BCE08EA057}" type="slidenum">
              <a:rPr lang="en-US" smtClean="0"/>
              <a:t>8</a:t>
            </a:fld>
            <a:endParaRPr lang="en-US"/>
          </a:p>
        </p:txBody>
      </p:sp>
    </p:spTree>
    <p:extLst>
      <p:ext uri="{BB962C8B-B14F-4D97-AF65-F5344CB8AC3E}">
        <p14:creationId xmlns:p14="http://schemas.microsoft.com/office/powerpoint/2010/main" val="2175150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CCC</a:t>
            </a:r>
          </a:p>
        </p:txBody>
      </p:sp>
      <p:sp>
        <p:nvSpPr>
          <p:cNvPr id="4" name="Slide Number Placeholder 3"/>
          <p:cNvSpPr>
            <a:spLocks noGrp="1"/>
          </p:cNvSpPr>
          <p:nvPr>
            <p:ph type="sldNum" sz="quarter" idx="5"/>
          </p:nvPr>
        </p:nvSpPr>
        <p:spPr/>
        <p:txBody>
          <a:bodyPr/>
          <a:lstStyle/>
          <a:p>
            <a:fld id="{B5450D50-8CC5-384E-AC07-07BCE08EA057}" type="slidenum">
              <a:rPr lang="en-US" smtClean="0"/>
              <a:t>9</a:t>
            </a:fld>
            <a:endParaRPr lang="en-US"/>
          </a:p>
        </p:txBody>
      </p:sp>
    </p:spTree>
    <p:extLst>
      <p:ext uri="{BB962C8B-B14F-4D97-AF65-F5344CB8AC3E}">
        <p14:creationId xmlns:p14="http://schemas.microsoft.com/office/powerpoint/2010/main" val="160777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7BE8-6556-4848-A6BC-B50DE0F019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7D601-230C-AF4D-9E5C-FDEF4E5170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9D2D8C-4E44-634A-9FF3-AFED8A8A4C75}"/>
              </a:ext>
            </a:extLst>
          </p:cNvPr>
          <p:cNvSpPr>
            <a:spLocks noGrp="1"/>
          </p:cNvSpPr>
          <p:nvPr>
            <p:ph type="dt" sz="half" idx="10"/>
          </p:nvPr>
        </p:nvSpPr>
        <p:spPr/>
        <p:txBody>
          <a:bodyPr/>
          <a:lstStyle/>
          <a:p>
            <a:fld id="{DED09DFA-9C5B-FC4E-9AFB-C231457B828C}" type="datetimeFigureOut">
              <a:rPr lang="en-US" smtClean="0"/>
              <a:t>5/21/20</a:t>
            </a:fld>
            <a:endParaRPr lang="en-US"/>
          </a:p>
        </p:txBody>
      </p:sp>
      <p:sp>
        <p:nvSpPr>
          <p:cNvPr id="5" name="Footer Placeholder 4">
            <a:extLst>
              <a:ext uri="{FF2B5EF4-FFF2-40B4-BE49-F238E27FC236}">
                <a16:creationId xmlns:a16="http://schemas.microsoft.com/office/drawing/2014/main" id="{636FB157-0B30-E545-8AEC-EC9AE991F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F5907A-C183-B848-BC2F-9773BD592D4D}"/>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1989670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25331-B803-244F-9CB1-945ACCE678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A66099-A26E-8241-ABBE-FC5738AC00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A0F507-63E8-C84E-A388-086A63233434}"/>
              </a:ext>
            </a:extLst>
          </p:cNvPr>
          <p:cNvSpPr>
            <a:spLocks noGrp="1"/>
          </p:cNvSpPr>
          <p:nvPr>
            <p:ph type="dt" sz="half" idx="10"/>
          </p:nvPr>
        </p:nvSpPr>
        <p:spPr/>
        <p:txBody>
          <a:bodyPr/>
          <a:lstStyle/>
          <a:p>
            <a:fld id="{DED09DFA-9C5B-FC4E-9AFB-C231457B828C}" type="datetimeFigureOut">
              <a:rPr lang="en-US" smtClean="0"/>
              <a:t>5/21/20</a:t>
            </a:fld>
            <a:endParaRPr lang="en-US"/>
          </a:p>
        </p:txBody>
      </p:sp>
      <p:sp>
        <p:nvSpPr>
          <p:cNvPr id="5" name="Footer Placeholder 4">
            <a:extLst>
              <a:ext uri="{FF2B5EF4-FFF2-40B4-BE49-F238E27FC236}">
                <a16:creationId xmlns:a16="http://schemas.microsoft.com/office/drawing/2014/main" id="{E1F62687-9212-A842-8BFC-22568A3BE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37B4C-707A-2340-97CD-6615CC681B00}"/>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2446615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8F225A-3022-E442-A08A-62D81230A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76D7F1-046A-CA4A-BC03-0DB61D18CA0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116A5-48C6-A449-BED2-E6D33D23BB58}"/>
              </a:ext>
            </a:extLst>
          </p:cNvPr>
          <p:cNvSpPr>
            <a:spLocks noGrp="1"/>
          </p:cNvSpPr>
          <p:nvPr>
            <p:ph type="dt" sz="half" idx="10"/>
          </p:nvPr>
        </p:nvSpPr>
        <p:spPr/>
        <p:txBody>
          <a:bodyPr/>
          <a:lstStyle/>
          <a:p>
            <a:fld id="{DED09DFA-9C5B-FC4E-9AFB-C231457B828C}" type="datetimeFigureOut">
              <a:rPr lang="en-US" smtClean="0"/>
              <a:t>5/21/20</a:t>
            </a:fld>
            <a:endParaRPr lang="en-US"/>
          </a:p>
        </p:txBody>
      </p:sp>
      <p:sp>
        <p:nvSpPr>
          <p:cNvPr id="5" name="Footer Placeholder 4">
            <a:extLst>
              <a:ext uri="{FF2B5EF4-FFF2-40B4-BE49-F238E27FC236}">
                <a16:creationId xmlns:a16="http://schemas.microsoft.com/office/drawing/2014/main" id="{55781D81-7A85-944B-8734-363E78CED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09E9ED-2E64-1440-987E-942402CFD1D5}"/>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3016705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BB5A6-3182-9D4C-93BE-5CFEAE4FDD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D2B5E0-CF4D-C049-81AD-CE1B1B30468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E60A26-FEE4-8A42-A33B-3A1BE8B6FEB4}"/>
              </a:ext>
            </a:extLst>
          </p:cNvPr>
          <p:cNvSpPr>
            <a:spLocks noGrp="1"/>
          </p:cNvSpPr>
          <p:nvPr>
            <p:ph type="dt" sz="half" idx="10"/>
          </p:nvPr>
        </p:nvSpPr>
        <p:spPr/>
        <p:txBody>
          <a:bodyPr/>
          <a:lstStyle/>
          <a:p>
            <a:fld id="{DED09DFA-9C5B-FC4E-9AFB-C231457B828C}" type="datetimeFigureOut">
              <a:rPr lang="en-US" smtClean="0"/>
              <a:t>5/21/20</a:t>
            </a:fld>
            <a:endParaRPr lang="en-US"/>
          </a:p>
        </p:txBody>
      </p:sp>
      <p:sp>
        <p:nvSpPr>
          <p:cNvPr id="5" name="Footer Placeholder 4">
            <a:extLst>
              <a:ext uri="{FF2B5EF4-FFF2-40B4-BE49-F238E27FC236}">
                <a16:creationId xmlns:a16="http://schemas.microsoft.com/office/drawing/2014/main" id="{F926DF01-D28A-4F46-912D-AF0663F41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CADCE6-D558-A945-87BC-27E9F1B3F38F}"/>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3341773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35E8E-64D8-A940-B361-EDFE1E065D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685DD1-CB76-7F45-95FD-1984D9C0F3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944053D-49C6-FD48-9542-B597F6FA796C}"/>
              </a:ext>
            </a:extLst>
          </p:cNvPr>
          <p:cNvSpPr>
            <a:spLocks noGrp="1"/>
          </p:cNvSpPr>
          <p:nvPr>
            <p:ph type="dt" sz="half" idx="10"/>
          </p:nvPr>
        </p:nvSpPr>
        <p:spPr/>
        <p:txBody>
          <a:bodyPr/>
          <a:lstStyle/>
          <a:p>
            <a:fld id="{DED09DFA-9C5B-FC4E-9AFB-C231457B828C}" type="datetimeFigureOut">
              <a:rPr lang="en-US" smtClean="0"/>
              <a:t>5/21/20</a:t>
            </a:fld>
            <a:endParaRPr lang="en-US"/>
          </a:p>
        </p:txBody>
      </p:sp>
      <p:sp>
        <p:nvSpPr>
          <p:cNvPr id="5" name="Footer Placeholder 4">
            <a:extLst>
              <a:ext uri="{FF2B5EF4-FFF2-40B4-BE49-F238E27FC236}">
                <a16:creationId xmlns:a16="http://schemas.microsoft.com/office/drawing/2014/main" id="{6F920DE2-A192-C44F-B119-08A878985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8053C-3EBB-484B-B36F-E06CBAAF95A0}"/>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3864313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BB6F-85AD-2E48-8CEB-57810C02B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F5457B-F9EB-7A43-AD57-AC38FC57D18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5E70B4-F54F-5C45-8F3D-1122764688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82489F-BCD9-3C49-9530-456AD26BF3F0}"/>
              </a:ext>
            </a:extLst>
          </p:cNvPr>
          <p:cNvSpPr>
            <a:spLocks noGrp="1"/>
          </p:cNvSpPr>
          <p:nvPr>
            <p:ph type="dt" sz="half" idx="10"/>
          </p:nvPr>
        </p:nvSpPr>
        <p:spPr/>
        <p:txBody>
          <a:bodyPr/>
          <a:lstStyle/>
          <a:p>
            <a:fld id="{DED09DFA-9C5B-FC4E-9AFB-C231457B828C}" type="datetimeFigureOut">
              <a:rPr lang="en-US" smtClean="0"/>
              <a:t>5/21/20</a:t>
            </a:fld>
            <a:endParaRPr lang="en-US"/>
          </a:p>
        </p:txBody>
      </p:sp>
      <p:sp>
        <p:nvSpPr>
          <p:cNvPr id="6" name="Footer Placeholder 5">
            <a:extLst>
              <a:ext uri="{FF2B5EF4-FFF2-40B4-BE49-F238E27FC236}">
                <a16:creationId xmlns:a16="http://schemas.microsoft.com/office/drawing/2014/main" id="{75757D25-6917-EB49-A391-0B12E09ADD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E28540-ADFF-4744-86FB-DB572D543FD2}"/>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356595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D0BB2-9B33-234C-B5A1-7B18D4B8F9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0F4083-903F-D648-BA78-303DE25DDE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2483FAD-4C82-8641-806D-EDA8618D2BD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580CEB-AC8E-5E40-A047-B5FCAB8284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6F3529F-688B-F243-BE70-67F885672CC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078E8D-B0AA-854C-BFC1-80FFC8DB0073}"/>
              </a:ext>
            </a:extLst>
          </p:cNvPr>
          <p:cNvSpPr>
            <a:spLocks noGrp="1"/>
          </p:cNvSpPr>
          <p:nvPr>
            <p:ph type="dt" sz="half" idx="10"/>
          </p:nvPr>
        </p:nvSpPr>
        <p:spPr/>
        <p:txBody>
          <a:bodyPr/>
          <a:lstStyle/>
          <a:p>
            <a:fld id="{DED09DFA-9C5B-FC4E-9AFB-C231457B828C}" type="datetimeFigureOut">
              <a:rPr lang="en-US" smtClean="0"/>
              <a:t>5/21/20</a:t>
            </a:fld>
            <a:endParaRPr lang="en-US"/>
          </a:p>
        </p:txBody>
      </p:sp>
      <p:sp>
        <p:nvSpPr>
          <p:cNvPr id="8" name="Footer Placeholder 7">
            <a:extLst>
              <a:ext uri="{FF2B5EF4-FFF2-40B4-BE49-F238E27FC236}">
                <a16:creationId xmlns:a16="http://schemas.microsoft.com/office/drawing/2014/main" id="{792A6A8F-CBED-2E4F-9944-7CD626A9D7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7B5C77-F5E0-4F4D-8361-6A3285B367AE}"/>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1059094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6C03B-FF94-6A4E-8C2D-D503374247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2D10D3-48A3-694E-9B6D-A76F251B6192}"/>
              </a:ext>
            </a:extLst>
          </p:cNvPr>
          <p:cNvSpPr>
            <a:spLocks noGrp="1"/>
          </p:cNvSpPr>
          <p:nvPr>
            <p:ph type="dt" sz="half" idx="10"/>
          </p:nvPr>
        </p:nvSpPr>
        <p:spPr/>
        <p:txBody>
          <a:bodyPr/>
          <a:lstStyle/>
          <a:p>
            <a:fld id="{DED09DFA-9C5B-FC4E-9AFB-C231457B828C}" type="datetimeFigureOut">
              <a:rPr lang="en-US" smtClean="0"/>
              <a:t>5/21/20</a:t>
            </a:fld>
            <a:endParaRPr lang="en-US"/>
          </a:p>
        </p:txBody>
      </p:sp>
      <p:sp>
        <p:nvSpPr>
          <p:cNvPr id="4" name="Footer Placeholder 3">
            <a:extLst>
              <a:ext uri="{FF2B5EF4-FFF2-40B4-BE49-F238E27FC236}">
                <a16:creationId xmlns:a16="http://schemas.microsoft.com/office/drawing/2014/main" id="{07E46D4B-C39D-664D-983E-360CEC6842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1CE8EC-3106-0446-9B07-0813D744CB7A}"/>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3357464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76EBA6-0B51-9640-9356-818864E51EBA}"/>
              </a:ext>
            </a:extLst>
          </p:cNvPr>
          <p:cNvSpPr>
            <a:spLocks noGrp="1"/>
          </p:cNvSpPr>
          <p:nvPr>
            <p:ph type="dt" sz="half" idx="10"/>
          </p:nvPr>
        </p:nvSpPr>
        <p:spPr/>
        <p:txBody>
          <a:bodyPr/>
          <a:lstStyle/>
          <a:p>
            <a:fld id="{DED09DFA-9C5B-FC4E-9AFB-C231457B828C}" type="datetimeFigureOut">
              <a:rPr lang="en-US" smtClean="0"/>
              <a:t>5/21/20</a:t>
            </a:fld>
            <a:endParaRPr lang="en-US"/>
          </a:p>
        </p:txBody>
      </p:sp>
      <p:sp>
        <p:nvSpPr>
          <p:cNvPr id="3" name="Footer Placeholder 2">
            <a:extLst>
              <a:ext uri="{FF2B5EF4-FFF2-40B4-BE49-F238E27FC236}">
                <a16:creationId xmlns:a16="http://schemas.microsoft.com/office/drawing/2014/main" id="{7BBD8F48-BECB-C34A-B432-0BABE6A357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18EFDA-9783-5F4B-ADA5-9EE656E43066}"/>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2162203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0682-B19A-C443-B94B-F5893D7ED2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A60BD6-FA92-714A-AA72-A418AD126B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22E102-26EC-8F46-89E3-BAA3F94CD5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FCCA14-6D47-D74F-BFAD-2353B2BA55CC}"/>
              </a:ext>
            </a:extLst>
          </p:cNvPr>
          <p:cNvSpPr>
            <a:spLocks noGrp="1"/>
          </p:cNvSpPr>
          <p:nvPr>
            <p:ph type="dt" sz="half" idx="10"/>
          </p:nvPr>
        </p:nvSpPr>
        <p:spPr/>
        <p:txBody>
          <a:bodyPr/>
          <a:lstStyle/>
          <a:p>
            <a:fld id="{DED09DFA-9C5B-FC4E-9AFB-C231457B828C}" type="datetimeFigureOut">
              <a:rPr lang="en-US" smtClean="0"/>
              <a:t>5/21/20</a:t>
            </a:fld>
            <a:endParaRPr lang="en-US"/>
          </a:p>
        </p:txBody>
      </p:sp>
      <p:sp>
        <p:nvSpPr>
          <p:cNvPr id="6" name="Footer Placeholder 5">
            <a:extLst>
              <a:ext uri="{FF2B5EF4-FFF2-40B4-BE49-F238E27FC236}">
                <a16:creationId xmlns:a16="http://schemas.microsoft.com/office/drawing/2014/main" id="{B7F5D639-5701-4944-9846-C14CD6BF5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EC603B-DF79-8341-832F-2DB1D2B6E30E}"/>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1533221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0AA8-A915-0342-97F5-B3519B8A45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41F87A-D8F8-9342-B53B-9063F52F31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FA3227-3059-7D4F-BD9A-67FC9E69C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52EC8E-B7BB-1F49-A9D0-6BFFAF14AEBB}"/>
              </a:ext>
            </a:extLst>
          </p:cNvPr>
          <p:cNvSpPr>
            <a:spLocks noGrp="1"/>
          </p:cNvSpPr>
          <p:nvPr>
            <p:ph type="dt" sz="half" idx="10"/>
          </p:nvPr>
        </p:nvSpPr>
        <p:spPr/>
        <p:txBody>
          <a:bodyPr/>
          <a:lstStyle/>
          <a:p>
            <a:fld id="{DED09DFA-9C5B-FC4E-9AFB-C231457B828C}" type="datetimeFigureOut">
              <a:rPr lang="en-US" smtClean="0"/>
              <a:t>5/21/20</a:t>
            </a:fld>
            <a:endParaRPr lang="en-US"/>
          </a:p>
        </p:txBody>
      </p:sp>
      <p:sp>
        <p:nvSpPr>
          <p:cNvPr id="6" name="Footer Placeholder 5">
            <a:extLst>
              <a:ext uri="{FF2B5EF4-FFF2-40B4-BE49-F238E27FC236}">
                <a16:creationId xmlns:a16="http://schemas.microsoft.com/office/drawing/2014/main" id="{EFD7D64A-E98B-5049-926B-BB316FD907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56FEB1-482F-594D-ADA9-C81F7B792910}"/>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531045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1B1CEC-F49B-5947-A95C-08021F5017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56F403-C8A7-DB41-B902-27D097920A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20E85A-F62A-3A42-8333-13FBAAD3C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D09DFA-9C5B-FC4E-9AFB-C231457B828C}" type="datetimeFigureOut">
              <a:rPr lang="en-US" smtClean="0"/>
              <a:t>5/21/20</a:t>
            </a:fld>
            <a:endParaRPr lang="en-US"/>
          </a:p>
        </p:txBody>
      </p:sp>
      <p:sp>
        <p:nvSpPr>
          <p:cNvPr id="5" name="Footer Placeholder 4">
            <a:extLst>
              <a:ext uri="{FF2B5EF4-FFF2-40B4-BE49-F238E27FC236}">
                <a16:creationId xmlns:a16="http://schemas.microsoft.com/office/drawing/2014/main" id="{A0F943E1-D0F1-F744-9B46-1F3B90270E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48EF34-04FF-CC40-8209-B10A5E5C7D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4FFE88-B2F5-1A48-8428-0C867188743B}" type="slidenum">
              <a:rPr lang="en-US" smtClean="0"/>
              <a:t>‹#›</a:t>
            </a:fld>
            <a:endParaRPr lang="en-US"/>
          </a:p>
        </p:txBody>
      </p:sp>
    </p:spTree>
    <p:extLst>
      <p:ext uri="{BB962C8B-B14F-4D97-AF65-F5344CB8AC3E}">
        <p14:creationId xmlns:p14="http://schemas.microsoft.com/office/powerpoint/2010/main" val="3095964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1.png"/><Relationship Id="rId3" Type="http://schemas.openxmlformats.org/officeDocument/2006/relationships/image" Target="../media/image19.png"/><Relationship Id="rId7" Type="http://schemas.openxmlformats.org/officeDocument/2006/relationships/image" Target="../media/image20.png"/><Relationship Id="rId12" Type="http://schemas.openxmlformats.org/officeDocument/2006/relationships/image" Target="../media/image14.svg"/><Relationship Id="rId17" Type="http://schemas.openxmlformats.org/officeDocument/2006/relationships/image" Target="../media/image25.jpg"/><Relationship Id="rId2" Type="http://schemas.openxmlformats.org/officeDocument/2006/relationships/notesSlide" Target="../notesSlides/notesSlide7.xml"/><Relationship Id="rId16"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13.pn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23.jpeg"/><Relationship Id="rId4" Type="http://schemas.openxmlformats.org/officeDocument/2006/relationships/image" Target="../media/image10.png"/><Relationship Id="rId9" Type="http://schemas.openxmlformats.org/officeDocument/2006/relationships/image" Target="../media/image22.svg"/><Relationship Id="rId1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66DB5-97E7-7D4F-9256-A1E7178C3CAA}"/>
              </a:ext>
            </a:extLst>
          </p:cNvPr>
          <p:cNvSpPr>
            <a:spLocks noGrp="1"/>
          </p:cNvSpPr>
          <p:nvPr>
            <p:ph type="ctrTitle"/>
          </p:nvPr>
        </p:nvSpPr>
        <p:spPr/>
        <p:txBody>
          <a:bodyPr>
            <a:normAutofit fontScale="90000"/>
          </a:bodyPr>
          <a:lstStyle/>
          <a:p>
            <a:r>
              <a:rPr lang="en-US" b="1" dirty="0"/>
              <a:t>Water Quality Assessment Procedures for Virginia:</a:t>
            </a:r>
            <a:br>
              <a:rPr lang="en-US" dirty="0"/>
            </a:br>
            <a:r>
              <a:rPr lang="en-US" b="1" dirty="0"/>
              <a:t>Dissolved Oxygen Assessment of Lakes and Reservoirs</a:t>
            </a:r>
            <a:r>
              <a:rPr lang="en-US" dirty="0"/>
              <a:t> </a:t>
            </a:r>
          </a:p>
        </p:txBody>
      </p:sp>
      <p:sp>
        <p:nvSpPr>
          <p:cNvPr id="3" name="Subtitle 2">
            <a:extLst>
              <a:ext uri="{FF2B5EF4-FFF2-40B4-BE49-F238E27FC236}">
                <a16:creationId xmlns:a16="http://schemas.microsoft.com/office/drawing/2014/main" id="{51802392-0BE7-AE4A-9046-60746DCC168C}"/>
              </a:ext>
            </a:extLst>
          </p:cNvPr>
          <p:cNvSpPr>
            <a:spLocks noGrp="1"/>
          </p:cNvSpPr>
          <p:nvPr>
            <p:ph type="subTitle" idx="1"/>
          </p:nvPr>
        </p:nvSpPr>
        <p:spPr>
          <a:xfrm>
            <a:off x="1524000" y="3888909"/>
            <a:ext cx="9144000" cy="1655762"/>
          </a:xfrm>
        </p:spPr>
        <p:txBody>
          <a:bodyPr/>
          <a:lstStyle/>
          <a:p>
            <a:r>
              <a:rPr lang="en-US" sz="3200" dirty="0"/>
              <a:t>Cayelan Carey &amp; Whitney </a:t>
            </a:r>
            <a:r>
              <a:rPr lang="en-US" sz="3200" dirty="0" err="1"/>
              <a:t>Woelmer</a:t>
            </a:r>
            <a:endParaRPr lang="en-US" sz="3200" dirty="0"/>
          </a:p>
          <a:p>
            <a:r>
              <a:rPr lang="en-US" dirty="0"/>
              <a:t> 21 May 2020</a:t>
            </a:r>
          </a:p>
        </p:txBody>
      </p:sp>
      <p:pic>
        <p:nvPicPr>
          <p:cNvPr id="1026" name="Picture 2" descr="https://lh6.googleusercontent.com/ynjorb92QAwpfIR8aNWHZi7zS8JqEVuMZrAT3eRXFdO55IRSD5_NcQp1F6EyfXAQb_35PbA5xYH8eD2qGhCaie6NDPcpqOTAi69k15KT6eonk90J0Pad75FKNK0hyepX47mC1DwHUSk">
            <a:extLst>
              <a:ext uri="{FF2B5EF4-FFF2-40B4-BE49-F238E27FC236}">
                <a16:creationId xmlns:a16="http://schemas.microsoft.com/office/drawing/2014/main" id="{DDCF77F4-BE07-F24E-BD2E-AADE3E246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38" y="5349875"/>
            <a:ext cx="2940050" cy="121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419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1F428-F273-40BE-A7AF-19192EDAB020}"/>
              </a:ext>
            </a:extLst>
          </p:cNvPr>
          <p:cNvSpPr>
            <a:spLocks noGrp="1"/>
          </p:cNvSpPr>
          <p:nvPr>
            <p:ph type="title"/>
          </p:nvPr>
        </p:nvSpPr>
        <p:spPr/>
        <p:txBody>
          <a:bodyPr>
            <a:noAutofit/>
          </a:bodyPr>
          <a:lstStyle/>
          <a:p>
            <a:r>
              <a:rPr lang="en-US" sz="2800" b="1" dirty="0"/>
              <a:t>(1)  Is DEQ’s current procedure for DO assessments in lakes/reservoirs sound and scientifically defensible?  Does the AAC have any concerns about this procedure besides those already mentioned? </a:t>
            </a:r>
            <a:endParaRPr lang="en-US" sz="2800" dirty="0"/>
          </a:p>
        </p:txBody>
      </p:sp>
      <p:sp>
        <p:nvSpPr>
          <p:cNvPr id="3" name="Content Placeholder 2">
            <a:extLst>
              <a:ext uri="{FF2B5EF4-FFF2-40B4-BE49-F238E27FC236}">
                <a16:creationId xmlns:a16="http://schemas.microsoft.com/office/drawing/2014/main" id="{3795F137-1875-4367-B25E-E76D64E0D7FC}"/>
              </a:ext>
            </a:extLst>
          </p:cNvPr>
          <p:cNvSpPr>
            <a:spLocks noGrp="1"/>
          </p:cNvSpPr>
          <p:nvPr>
            <p:ph idx="1"/>
          </p:nvPr>
        </p:nvSpPr>
        <p:spPr/>
        <p:txBody>
          <a:bodyPr/>
          <a:lstStyle/>
          <a:p>
            <a:pPr marL="514350" indent="-514350">
              <a:buFont typeface="+mj-lt"/>
              <a:buAutoNum type="arabicPeriod"/>
            </a:pPr>
            <a:r>
              <a:rPr lang="en-US" dirty="0"/>
              <a:t>It is critical to assess DO in both the epilimnion </a:t>
            </a:r>
            <a:r>
              <a:rPr lang="en-US" i="1" dirty="0"/>
              <a:t>and</a:t>
            </a:r>
            <a:r>
              <a:rPr lang="en-US" dirty="0"/>
              <a:t> hypolimnion</a:t>
            </a:r>
          </a:p>
          <a:p>
            <a:pPr marL="514350" indent="-514350">
              <a:buFont typeface="+mj-lt"/>
              <a:buAutoNum type="arabicPeriod"/>
            </a:pPr>
            <a:r>
              <a:rPr lang="en-US" dirty="0"/>
              <a:t>Spatial monitoring of DO along the reservoir continuum (from the upstream to dam) provides valuable information </a:t>
            </a:r>
          </a:p>
          <a:p>
            <a:pPr marL="514350" indent="-514350">
              <a:buFont typeface="+mj-lt"/>
              <a:buAutoNum type="arabicPeriod"/>
            </a:pPr>
            <a:r>
              <a:rPr lang="en-US" dirty="0"/>
              <a:t>Temporal averaging should be done on short time scales, so as not to mask emerging patterns</a:t>
            </a:r>
          </a:p>
          <a:p>
            <a:pPr marL="514350" indent="-514350">
              <a:buFont typeface="+mj-lt"/>
              <a:buAutoNum type="arabicPeriod"/>
            </a:pPr>
            <a:r>
              <a:rPr lang="en-US" dirty="0"/>
              <a:t>The current DO threshold of 4.0 mg/L should be lowered to 3.0 mg/L</a:t>
            </a:r>
          </a:p>
        </p:txBody>
      </p:sp>
    </p:spTree>
    <p:extLst>
      <p:ext uri="{BB962C8B-B14F-4D97-AF65-F5344CB8AC3E}">
        <p14:creationId xmlns:p14="http://schemas.microsoft.com/office/powerpoint/2010/main" val="2095557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41573-AD86-4E59-80AF-E39777134EC4}"/>
              </a:ext>
            </a:extLst>
          </p:cNvPr>
          <p:cNvSpPr>
            <a:spLocks noGrp="1"/>
          </p:cNvSpPr>
          <p:nvPr>
            <p:ph type="title"/>
          </p:nvPr>
        </p:nvSpPr>
        <p:spPr/>
        <p:txBody>
          <a:bodyPr>
            <a:noAutofit/>
          </a:bodyPr>
          <a:lstStyle/>
          <a:p>
            <a:r>
              <a:rPr lang="en-US" sz="2800" b="1" dirty="0"/>
              <a:t>(1)  Is DEQ’s current procedure for DO assessments in lakes/reservoirs sound and scientifically defensible?  Does the AAC have any concerns about this procedure besides those already mentioned? </a:t>
            </a:r>
            <a:endParaRPr lang="en-US" sz="2800" dirty="0"/>
          </a:p>
        </p:txBody>
      </p:sp>
      <p:sp>
        <p:nvSpPr>
          <p:cNvPr id="3" name="Content Placeholder 2">
            <a:extLst>
              <a:ext uri="{FF2B5EF4-FFF2-40B4-BE49-F238E27FC236}">
                <a16:creationId xmlns:a16="http://schemas.microsoft.com/office/drawing/2014/main" id="{5DF6289F-C867-41A9-8A26-07D10517145B}"/>
              </a:ext>
            </a:extLst>
          </p:cNvPr>
          <p:cNvSpPr>
            <a:spLocks noGrp="1"/>
          </p:cNvSpPr>
          <p:nvPr>
            <p:ph idx="1"/>
          </p:nvPr>
        </p:nvSpPr>
        <p:spPr>
          <a:xfrm>
            <a:off x="198120" y="1825624"/>
            <a:ext cx="7377587" cy="4803775"/>
          </a:xfrm>
        </p:spPr>
        <p:txBody>
          <a:bodyPr>
            <a:normAutofit fontScale="92500" lnSpcReduction="10000"/>
          </a:bodyPr>
          <a:lstStyle/>
          <a:p>
            <a:pPr marL="514350" indent="-514350">
              <a:buFont typeface="+mj-lt"/>
              <a:buAutoNum type="arabicPeriod" startAt="4"/>
            </a:pPr>
            <a:r>
              <a:rPr lang="en-US" dirty="0"/>
              <a:t>The current DO threshold of 4.0 mg/L should be lowered to 3.0 mg/L</a:t>
            </a:r>
          </a:p>
          <a:p>
            <a:pPr lvl="1"/>
            <a:r>
              <a:rPr lang="en-US" sz="2600" dirty="0"/>
              <a:t>Virginia lakes range in temperature from 0 to &gt;30</a:t>
            </a:r>
            <a:r>
              <a:rPr lang="en-US" sz="2600" baseline="30000" dirty="0"/>
              <a:t>o</a:t>
            </a:r>
            <a:r>
              <a:rPr lang="en-US" sz="2600" dirty="0"/>
              <a:t>C</a:t>
            </a:r>
          </a:p>
          <a:p>
            <a:pPr lvl="1"/>
            <a:r>
              <a:rPr lang="en-US" sz="2600" dirty="0"/>
              <a:t>Depending on temperature, 4.0 mg/L could range from 27-60% DO saturation, which encompasses both good (&gt;50%) and poor (&lt;50%) water quality</a:t>
            </a:r>
          </a:p>
          <a:p>
            <a:pPr lvl="1"/>
            <a:r>
              <a:rPr lang="en-US" sz="2600" dirty="0"/>
              <a:t>In comparison, 3.0 mg/L is consistently an indicator of poor water quality</a:t>
            </a:r>
          </a:p>
          <a:p>
            <a:pPr lvl="1"/>
            <a:r>
              <a:rPr lang="en-US" sz="2600" dirty="0"/>
              <a:t>3.0 mg/L is the EPA NLA threshold of “disturbed” water quality conditions</a:t>
            </a:r>
          </a:p>
          <a:p>
            <a:pPr lvl="1"/>
            <a:r>
              <a:rPr lang="en-US" sz="2600" dirty="0"/>
              <a:t>Using a 50% saturation threshold would be ideal, but we recognize that it may not be feasible for monitoring agencies to implement, especially given EPA’s precedent of using a mg/L threshold</a:t>
            </a:r>
          </a:p>
        </p:txBody>
      </p:sp>
      <p:pic>
        <p:nvPicPr>
          <p:cNvPr id="4" name="Picture 3">
            <a:extLst>
              <a:ext uri="{FF2B5EF4-FFF2-40B4-BE49-F238E27FC236}">
                <a16:creationId xmlns:a16="http://schemas.microsoft.com/office/drawing/2014/main" id="{D5949DF2-A551-413D-A3EC-E0B131B387DD}"/>
              </a:ext>
            </a:extLst>
          </p:cNvPr>
          <p:cNvPicPr/>
          <p:nvPr/>
        </p:nvPicPr>
        <p:blipFill>
          <a:blip r:embed="rId3">
            <a:extLst>
              <a:ext uri="{28A0092B-C50C-407E-A947-70E740481C1C}">
                <a14:useLocalDpi xmlns:a14="http://schemas.microsoft.com/office/drawing/2010/main" val="0"/>
              </a:ext>
            </a:extLst>
          </a:blip>
          <a:stretch>
            <a:fillRect/>
          </a:stretch>
        </p:blipFill>
        <p:spPr>
          <a:xfrm>
            <a:off x="7421881" y="2175350"/>
            <a:ext cx="4831079" cy="4104322"/>
          </a:xfrm>
          <a:prstGeom prst="rect">
            <a:avLst/>
          </a:prstGeom>
        </p:spPr>
      </p:pic>
    </p:spTree>
    <p:extLst>
      <p:ext uri="{BB962C8B-B14F-4D97-AF65-F5344CB8AC3E}">
        <p14:creationId xmlns:p14="http://schemas.microsoft.com/office/powerpoint/2010/main" val="37882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CE14-794B-8540-B515-7439E3371898}"/>
              </a:ext>
            </a:extLst>
          </p:cNvPr>
          <p:cNvSpPr>
            <a:spLocks noGrp="1"/>
          </p:cNvSpPr>
          <p:nvPr>
            <p:ph type="title"/>
          </p:nvPr>
        </p:nvSpPr>
        <p:spPr/>
        <p:txBody>
          <a:bodyPr>
            <a:normAutofit/>
          </a:bodyPr>
          <a:lstStyle/>
          <a:p>
            <a:r>
              <a:rPr lang="en-US" sz="2800" b="1" dirty="0"/>
              <a:t>(2) Is the alternative procedure sound and scientifically defensible?  Is it a substantively better approach than the current one?  Do its advantages outweigh its disadvantages? </a:t>
            </a:r>
          </a:p>
        </p:txBody>
      </p:sp>
      <p:sp>
        <p:nvSpPr>
          <p:cNvPr id="3" name="Content Placeholder 2">
            <a:extLst>
              <a:ext uri="{FF2B5EF4-FFF2-40B4-BE49-F238E27FC236}">
                <a16:creationId xmlns:a16="http://schemas.microsoft.com/office/drawing/2014/main" id="{20E24779-C8A4-A142-BF80-F83AB34EACB9}"/>
              </a:ext>
            </a:extLst>
          </p:cNvPr>
          <p:cNvSpPr>
            <a:spLocks noGrp="1"/>
          </p:cNvSpPr>
          <p:nvPr>
            <p:ph idx="1"/>
          </p:nvPr>
        </p:nvSpPr>
        <p:spPr/>
        <p:txBody>
          <a:bodyPr/>
          <a:lstStyle/>
          <a:p>
            <a:r>
              <a:rPr lang="en-US" dirty="0"/>
              <a:t>Three major concerns with alternative procedure:</a:t>
            </a:r>
          </a:p>
          <a:p>
            <a:pPr marL="514350" indent="-514350">
              <a:buFont typeface="+mj-lt"/>
              <a:buAutoNum type="arabicPeriod"/>
            </a:pPr>
            <a:r>
              <a:rPr lang="en-US" dirty="0"/>
              <a:t>It is critical to assess DO in both the epilimnion </a:t>
            </a:r>
            <a:r>
              <a:rPr lang="en-US" i="1" dirty="0"/>
              <a:t>and</a:t>
            </a:r>
            <a:r>
              <a:rPr lang="en-US" dirty="0"/>
              <a:t> hypolimnion</a:t>
            </a:r>
          </a:p>
          <a:p>
            <a:pPr marL="514350" indent="-514350">
              <a:buFont typeface="+mj-lt"/>
              <a:buAutoNum type="arabicPeriod"/>
            </a:pPr>
            <a:r>
              <a:rPr lang="en-US" dirty="0"/>
              <a:t>Spatial DO monitoring and individual assessment of sites along the reservoir continuum (from the upstream to dam) provides valuable information, without aggregation throughout the waterbody</a:t>
            </a:r>
          </a:p>
          <a:p>
            <a:pPr marL="514350" indent="-514350">
              <a:buFont typeface="+mj-lt"/>
              <a:buAutoNum type="arabicPeriod"/>
            </a:pPr>
            <a:r>
              <a:rPr lang="en-US" dirty="0"/>
              <a:t>Temporal averaging should be done on short time scales, so as not to mask emerging patterns occurring over 6 years</a:t>
            </a:r>
          </a:p>
          <a:p>
            <a:pPr marL="0" indent="0">
              <a:buNone/>
            </a:pPr>
            <a:endParaRPr lang="en-US" dirty="0"/>
          </a:p>
          <a:p>
            <a:endParaRPr lang="en-US" dirty="0"/>
          </a:p>
        </p:txBody>
      </p:sp>
    </p:spTree>
    <p:extLst>
      <p:ext uri="{BB962C8B-B14F-4D97-AF65-F5344CB8AC3E}">
        <p14:creationId xmlns:p14="http://schemas.microsoft.com/office/powerpoint/2010/main" val="107741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29FF0-FCCB-4264-BA84-DCB871D9E930}"/>
              </a:ext>
            </a:extLst>
          </p:cNvPr>
          <p:cNvSpPr>
            <a:spLocks noGrp="1"/>
          </p:cNvSpPr>
          <p:nvPr>
            <p:ph type="title"/>
          </p:nvPr>
        </p:nvSpPr>
        <p:spPr/>
        <p:txBody>
          <a:bodyPr>
            <a:normAutofit/>
          </a:bodyPr>
          <a:lstStyle/>
          <a:p>
            <a:r>
              <a:rPr lang="en-US" b="1" dirty="0"/>
              <a:t>(3)  Is there another alternative approach that DEQ should consider? </a:t>
            </a:r>
            <a:endParaRPr lang="en-US" dirty="0"/>
          </a:p>
        </p:txBody>
      </p:sp>
      <p:sp>
        <p:nvSpPr>
          <p:cNvPr id="3" name="Content Placeholder 2">
            <a:extLst>
              <a:ext uri="{FF2B5EF4-FFF2-40B4-BE49-F238E27FC236}">
                <a16:creationId xmlns:a16="http://schemas.microsoft.com/office/drawing/2014/main" id="{3FF71544-9C41-45F9-A7C8-899A301C1FC1}"/>
              </a:ext>
            </a:extLst>
          </p:cNvPr>
          <p:cNvSpPr>
            <a:spLocks noGrp="1"/>
          </p:cNvSpPr>
          <p:nvPr>
            <p:ph idx="1"/>
          </p:nvPr>
        </p:nvSpPr>
        <p:spPr/>
        <p:txBody>
          <a:bodyPr>
            <a:normAutofit/>
          </a:bodyPr>
          <a:lstStyle/>
          <a:p>
            <a:pPr marL="514350" lvl="0" indent="-514350">
              <a:buFont typeface="+mj-lt"/>
              <a:buAutoNum type="arabicPeriod"/>
            </a:pPr>
            <a:r>
              <a:rPr lang="en-US" dirty="0"/>
              <a:t>At every current lake/reservoir assessment unit site, </a:t>
            </a:r>
            <a:r>
              <a:rPr lang="en-US" b="1" dirty="0"/>
              <a:t>measure a full water column temperature and DO depth profile </a:t>
            </a:r>
            <a:r>
              <a:rPr lang="en-US" dirty="0"/>
              <a:t>from the subsurface at 0.1 m on every meter interval to the nearest integer meter depth above the sediments. </a:t>
            </a:r>
            <a:r>
              <a:rPr lang="en-US" b="1" dirty="0"/>
              <a:t>Dissolved oxygen should be measured in mg/L and percent saturation.</a:t>
            </a:r>
            <a:r>
              <a:rPr lang="en-US" dirty="0"/>
              <a:t> </a:t>
            </a:r>
          </a:p>
          <a:p>
            <a:pPr marL="514350" lvl="0" indent="-514350">
              <a:buFont typeface="+mj-lt"/>
              <a:buAutoNum type="arabicPeriod"/>
            </a:pPr>
            <a:r>
              <a:rPr lang="en-US" b="1" dirty="0"/>
              <a:t>Establish the depth of the thermocline </a:t>
            </a:r>
            <a:r>
              <a:rPr lang="en-US" dirty="0"/>
              <a:t>at that site, if it exists to delineate epilimnion and hypolimnion. If there is no temperature change between depths of at least 1</a:t>
            </a:r>
            <a:r>
              <a:rPr lang="en-US" baseline="30000" dirty="0"/>
              <a:t>o</a:t>
            </a:r>
            <a:r>
              <a:rPr lang="en-US" dirty="0"/>
              <a:t>C, then we propose treating the entire water column as one integrated layer for the steps below.</a:t>
            </a:r>
          </a:p>
          <a:p>
            <a:endParaRPr lang="en-US" dirty="0"/>
          </a:p>
        </p:txBody>
      </p:sp>
    </p:spTree>
    <p:extLst>
      <p:ext uri="{BB962C8B-B14F-4D97-AF65-F5344CB8AC3E}">
        <p14:creationId xmlns:p14="http://schemas.microsoft.com/office/powerpoint/2010/main" val="12917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27DF-6242-42C4-AE31-CA81BDA9D13B}"/>
              </a:ext>
            </a:extLst>
          </p:cNvPr>
          <p:cNvSpPr>
            <a:spLocks noGrp="1"/>
          </p:cNvSpPr>
          <p:nvPr>
            <p:ph type="title"/>
          </p:nvPr>
        </p:nvSpPr>
        <p:spPr/>
        <p:txBody>
          <a:bodyPr/>
          <a:lstStyle/>
          <a:p>
            <a:r>
              <a:rPr lang="en-US" b="1" dirty="0"/>
              <a:t>(3)  Is there another alternative approach that DEQ should consider? </a:t>
            </a:r>
            <a:endParaRPr lang="en-US" dirty="0"/>
          </a:p>
        </p:txBody>
      </p:sp>
      <p:sp>
        <p:nvSpPr>
          <p:cNvPr id="3" name="Content Placeholder 2">
            <a:extLst>
              <a:ext uri="{FF2B5EF4-FFF2-40B4-BE49-F238E27FC236}">
                <a16:creationId xmlns:a16="http://schemas.microsoft.com/office/drawing/2014/main" id="{9E861C2D-F90D-446E-9B8D-7D57FA0CDFA3}"/>
              </a:ext>
            </a:extLst>
          </p:cNvPr>
          <p:cNvSpPr>
            <a:spLocks noGrp="1"/>
          </p:cNvSpPr>
          <p:nvPr>
            <p:ph idx="1"/>
          </p:nvPr>
        </p:nvSpPr>
        <p:spPr/>
        <p:txBody>
          <a:bodyPr>
            <a:normAutofit fontScale="92500" lnSpcReduction="10000"/>
          </a:bodyPr>
          <a:lstStyle/>
          <a:p>
            <a:pPr marL="514350" lvl="0" indent="-514350">
              <a:buFont typeface="+mj-lt"/>
              <a:buAutoNum type="arabicPeriod" startAt="3"/>
            </a:pPr>
            <a:r>
              <a:rPr lang="en-US" b="1" dirty="0"/>
              <a:t>For each site individually, determine median DO concentration of the epilimnion</a:t>
            </a:r>
            <a:r>
              <a:rPr lang="en-US" dirty="0"/>
              <a:t>. Exceedances within the epilimnion are defined as DO concentrations &lt;3.0 mg/L.</a:t>
            </a:r>
          </a:p>
          <a:p>
            <a:pPr marL="514350" indent="-514350">
              <a:buFont typeface="+mj-lt"/>
              <a:buAutoNum type="arabicPeriod" startAt="3"/>
            </a:pPr>
            <a:r>
              <a:rPr lang="en-US" b="1" dirty="0"/>
              <a:t>For each site individually, determine the median DO concentration of the hypolimnion. </a:t>
            </a:r>
            <a:r>
              <a:rPr lang="en-US" dirty="0"/>
              <a:t>Given the likelihood of DO depletion in the hypolimnion of most reservoirs that is inherent to their construction (see above), we further propose using the &lt;3.0 mg/L threshold for hypolimnetic DO exceedances. </a:t>
            </a:r>
          </a:p>
          <a:p>
            <a:pPr marL="514350" indent="-514350">
              <a:buFont typeface="+mj-lt"/>
              <a:buAutoNum type="arabicPeriod" startAt="3"/>
            </a:pPr>
            <a:r>
              <a:rPr lang="en-US" b="1" dirty="0"/>
              <a:t>If there is no temperature change between depths of at least 1</a:t>
            </a:r>
            <a:r>
              <a:rPr lang="en-US" b="1" baseline="30000" dirty="0"/>
              <a:t>o</a:t>
            </a:r>
            <a:r>
              <a:rPr lang="en-US" b="1" dirty="0"/>
              <a:t>C, the entire water column should be treated as one layer.</a:t>
            </a:r>
            <a:r>
              <a:rPr lang="en-US" dirty="0"/>
              <a:t> In this case, determine if the median DO concentration of the entire water column on a sampling day is below the DO exceedance threshold of 3.0 mg/L. </a:t>
            </a:r>
          </a:p>
          <a:p>
            <a:pPr marL="514350" lvl="0" indent="-514350">
              <a:buFont typeface="+mj-lt"/>
              <a:buAutoNum type="arabicPeriod" startAt="3"/>
            </a:pPr>
            <a:endParaRPr lang="en-US" dirty="0"/>
          </a:p>
        </p:txBody>
      </p:sp>
    </p:spTree>
    <p:extLst>
      <p:ext uri="{BB962C8B-B14F-4D97-AF65-F5344CB8AC3E}">
        <p14:creationId xmlns:p14="http://schemas.microsoft.com/office/powerpoint/2010/main" val="1037920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27DF-6242-42C4-AE31-CA81BDA9D13B}"/>
              </a:ext>
            </a:extLst>
          </p:cNvPr>
          <p:cNvSpPr>
            <a:spLocks noGrp="1"/>
          </p:cNvSpPr>
          <p:nvPr>
            <p:ph type="title"/>
          </p:nvPr>
        </p:nvSpPr>
        <p:spPr/>
        <p:txBody>
          <a:bodyPr/>
          <a:lstStyle/>
          <a:p>
            <a:r>
              <a:rPr lang="en-US" b="1" dirty="0"/>
              <a:t>(3)  Is there another alternative approach that DEQ should consider? </a:t>
            </a:r>
            <a:endParaRPr lang="en-US" dirty="0"/>
          </a:p>
        </p:txBody>
      </p:sp>
      <p:sp>
        <p:nvSpPr>
          <p:cNvPr id="3" name="Content Placeholder 2">
            <a:extLst>
              <a:ext uri="{FF2B5EF4-FFF2-40B4-BE49-F238E27FC236}">
                <a16:creationId xmlns:a16="http://schemas.microsoft.com/office/drawing/2014/main" id="{9E861C2D-F90D-446E-9B8D-7D57FA0CDFA3}"/>
              </a:ext>
            </a:extLst>
          </p:cNvPr>
          <p:cNvSpPr>
            <a:spLocks noGrp="1"/>
          </p:cNvSpPr>
          <p:nvPr>
            <p:ph idx="1"/>
          </p:nvPr>
        </p:nvSpPr>
        <p:spPr>
          <a:xfrm>
            <a:off x="838200" y="1825624"/>
            <a:ext cx="10515600" cy="4919559"/>
          </a:xfrm>
        </p:spPr>
        <p:txBody>
          <a:bodyPr>
            <a:normAutofit/>
          </a:bodyPr>
          <a:lstStyle/>
          <a:p>
            <a:pPr marL="514350" lvl="0" indent="-514350">
              <a:buFont typeface="+mj-lt"/>
              <a:buAutoNum type="arabicPeriod" startAt="6"/>
            </a:pPr>
            <a:r>
              <a:rPr lang="en-US" b="1" dirty="0"/>
              <a:t>If there is more than one monitoring site within a lake/reservoir assessment spatial unit, aggregate </a:t>
            </a:r>
            <a:r>
              <a:rPr lang="en-US" b="1" dirty="0" err="1"/>
              <a:t>epilimnetic</a:t>
            </a:r>
            <a:r>
              <a:rPr lang="en-US" b="1" dirty="0"/>
              <a:t> DO concentrations among sites within a spatial unit. </a:t>
            </a:r>
            <a:r>
              <a:rPr lang="en-US" dirty="0"/>
              <a:t>This aggregation should be calculated by taking the overall median of the median </a:t>
            </a:r>
            <a:r>
              <a:rPr lang="en-US" dirty="0" err="1"/>
              <a:t>epilimnetic</a:t>
            </a:r>
            <a:r>
              <a:rPr lang="en-US" dirty="0"/>
              <a:t> DO concentrations per site within each lake/reservoir assessment spatial unit for a sampling day. </a:t>
            </a:r>
          </a:p>
          <a:p>
            <a:pPr marL="514350" indent="-514350">
              <a:buFont typeface="+mj-lt"/>
              <a:buAutoNum type="arabicPeriod" startAt="6"/>
            </a:pPr>
            <a:r>
              <a:rPr lang="en-US" b="1" dirty="0"/>
              <a:t>If there is more than one monitoring site within a lake/reservoir assessment spatial unit, aggregate hypolimnetic DO concentrations among sites within a spatial unit. </a:t>
            </a:r>
            <a:r>
              <a:rPr lang="en-US" dirty="0"/>
              <a:t>This aggregation should be calculated by taking the overall median of the median hypolimnetic DO concentrations per site within each lake/reservoir assessment spatial unit for a sampling day. </a:t>
            </a:r>
          </a:p>
          <a:p>
            <a:pPr marL="514350" lvl="0" indent="-514350">
              <a:buFont typeface="+mj-lt"/>
              <a:buAutoNum type="arabicPeriod" startAt="6"/>
            </a:pPr>
            <a:endParaRPr lang="en-US" dirty="0"/>
          </a:p>
        </p:txBody>
      </p:sp>
    </p:spTree>
    <p:extLst>
      <p:ext uri="{BB962C8B-B14F-4D97-AF65-F5344CB8AC3E}">
        <p14:creationId xmlns:p14="http://schemas.microsoft.com/office/powerpoint/2010/main" val="2589585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27DF-6242-42C4-AE31-CA81BDA9D13B}"/>
              </a:ext>
            </a:extLst>
          </p:cNvPr>
          <p:cNvSpPr>
            <a:spLocks noGrp="1"/>
          </p:cNvSpPr>
          <p:nvPr>
            <p:ph type="title"/>
          </p:nvPr>
        </p:nvSpPr>
        <p:spPr/>
        <p:txBody>
          <a:bodyPr/>
          <a:lstStyle/>
          <a:p>
            <a:r>
              <a:rPr lang="en-US" b="1" dirty="0"/>
              <a:t>(3)  Is there another alternative approach that DEQ should consider? </a:t>
            </a:r>
            <a:endParaRPr lang="en-US" dirty="0"/>
          </a:p>
        </p:txBody>
      </p:sp>
      <p:sp>
        <p:nvSpPr>
          <p:cNvPr id="3" name="Content Placeholder 2">
            <a:extLst>
              <a:ext uri="{FF2B5EF4-FFF2-40B4-BE49-F238E27FC236}">
                <a16:creationId xmlns:a16="http://schemas.microsoft.com/office/drawing/2014/main" id="{9E861C2D-F90D-446E-9B8D-7D57FA0CDFA3}"/>
              </a:ext>
            </a:extLst>
          </p:cNvPr>
          <p:cNvSpPr>
            <a:spLocks noGrp="1"/>
          </p:cNvSpPr>
          <p:nvPr>
            <p:ph idx="1"/>
          </p:nvPr>
        </p:nvSpPr>
        <p:spPr>
          <a:xfrm>
            <a:off x="838200" y="1825624"/>
            <a:ext cx="10515600" cy="4919559"/>
          </a:xfrm>
        </p:spPr>
        <p:txBody>
          <a:bodyPr>
            <a:normAutofit/>
          </a:bodyPr>
          <a:lstStyle/>
          <a:p>
            <a:pPr marL="514350" lvl="0" indent="-514350">
              <a:buFont typeface="+mj-lt"/>
              <a:buAutoNum type="arabicPeriod" startAt="8"/>
            </a:pPr>
            <a:r>
              <a:rPr lang="en-US" b="1" dirty="0"/>
              <a:t>If either the </a:t>
            </a:r>
            <a:r>
              <a:rPr lang="en-US" b="1" u="sng" dirty="0"/>
              <a:t>median</a:t>
            </a:r>
            <a:r>
              <a:rPr lang="en-US" b="1" dirty="0"/>
              <a:t> epilimnion </a:t>
            </a:r>
            <a:r>
              <a:rPr lang="en-US" b="1" i="1" dirty="0"/>
              <a:t>or</a:t>
            </a:r>
            <a:r>
              <a:rPr lang="en-US" b="1" dirty="0"/>
              <a:t> hypolimnion DO concentration of a lake/reservoir assessment spatial unit on a monitoring day is less than the 3.0 mg/L DO threshold, then that spatial unit as a whole is considered to exhibit an exceedance on that day. </a:t>
            </a:r>
            <a:r>
              <a:rPr lang="en-US" dirty="0"/>
              <a:t>It would still be considered only one exceedance (not two exceedances) if both layers on the same day had median DO concentrations less than the threshold.</a:t>
            </a:r>
          </a:p>
          <a:p>
            <a:pPr marL="0" lvl="0" indent="0">
              <a:buNone/>
            </a:pPr>
            <a:endParaRPr lang="en-US" dirty="0"/>
          </a:p>
        </p:txBody>
      </p:sp>
    </p:spTree>
    <p:extLst>
      <p:ext uri="{BB962C8B-B14F-4D97-AF65-F5344CB8AC3E}">
        <p14:creationId xmlns:p14="http://schemas.microsoft.com/office/powerpoint/2010/main" val="3332809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31EC1-2A3E-40B7-9655-59BE0E82F2E2}"/>
              </a:ext>
            </a:extLst>
          </p:cNvPr>
          <p:cNvSpPr>
            <a:spLocks noGrp="1"/>
          </p:cNvSpPr>
          <p:nvPr>
            <p:ph type="title"/>
          </p:nvPr>
        </p:nvSpPr>
        <p:spPr>
          <a:xfrm>
            <a:off x="415636" y="184550"/>
            <a:ext cx="10938164" cy="1325563"/>
          </a:xfrm>
        </p:spPr>
        <p:txBody>
          <a:bodyPr>
            <a:normAutofit/>
          </a:bodyPr>
          <a:lstStyle/>
          <a:p>
            <a:pPr algn="ctr"/>
            <a:r>
              <a:rPr lang="en-US" dirty="0"/>
              <a:t>Example of determining exceedances </a:t>
            </a:r>
            <a:br>
              <a:rPr lang="en-US" dirty="0"/>
            </a:br>
            <a:r>
              <a:rPr lang="en-US" dirty="0"/>
              <a:t>within epilimnion and hypolimnion</a:t>
            </a:r>
          </a:p>
        </p:txBody>
      </p:sp>
      <p:graphicFrame>
        <p:nvGraphicFramePr>
          <p:cNvPr id="5" name="Content Placeholder 4">
            <a:extLst>
              <a:ext uri="{FF2B5EF4-FFF2-40B4-BE49-F238E27FC236}">
                <a16:creationId xmlns:a16="http://schemas.microsoft.com/office/drawing/2014/main" id="{6E8175A5-9055-4EEB-B823-FA75AB83D2A8}"/>
              </a:ext>
            </a:extLst>
          </p:cNvPr>
          <p:cNvGraphicFramePr>
            <a:graphicFrameLocks noGrp="1"/>
          </p:cNvGraphicFramePr>
          <p:nvPr>
            <p:ph idx="1"/>
            <p:extLst>
              <p:ext uri="{D42A27DB-BD31-4B8C-83A1-F6EECF244321}">
                <p14:modId xmlns:p14="http://schemas.microsoft.com/office/powerpoint/2010/main" val="2847811273"/>
              </p:ext>
            </p:extLst>
          </p:nvPr>
        </p:nvGraphicFramePr>
        <p:xfrm>
          <a:off x="760021" y="1175658"/>
          <a:ext cx="10593779" cy="5494782"/>
        </p:xfrm>
        <a:graphic>
          <a:graphicData uri="http://schemas.openxmlformats.org/drawingml/2006/table">
            <a:tbl>
              <a:tblPr firstRow="1" firstCol="1" bandRow="1"/>
              <a:tblGrid>
                <a:gridCol w="2054431">
                  <a:extLst>
                    <a:ext uri="{9D8B030D-6E8A-4147-A177-3AD203B41FA5}">
                      <a16:colId xmlns:a16="http://schemas.microsoft.com/office/drawing/2014/main" val="952936261"/>
                    </a:ext>
                  </a:extLst>
                </a:gridCol>
                <a:gridCol w="2471693">
                  <a:extLst>
                    <a:ext uri="{9D8B030D-6E8A-4147-A177-3AD203B41FA5}">
                      <a16:colId xmlns:a16="http://schemas.microsoft.com/office/drawing/2014/main" val="619223393"/>
                    </a:ext>
                  </a:extLst>
                </a:gridCol>
                <a:gridCol w="2776187">
                  <a:extLst>
                    <a:ext uri="{9D8B030D-6E8A-4147-A177-3AD203B41FA5}">
                      <a16:colId xmlns:a16="http://schemas.microsoft.com/office/drawing/2014/main" val="4277632163"/>
                    </a:ext>
                  </a:extLst>
                </a:gridCol>
                <a:gridCol w="3291468">
                  <a:extLst>
                    <a:ext uri="{9D8B030D-6E8A-4147-A177-3AD203B41FA5}">
                      <a16:colId xmlns:a16="http://schemas.microsoft.com/office/drawing/2014/main" val="844257254"/>
                    </a:ext>
                  </a:extLst>
                </a:gridCol>
              </a:tblGrid>
              <a:tr h="761480">
                <a:tc gridSpan="4">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 </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p>
                      <a:pPr marL="0" marR="0" algn="ctr">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Table 2. A hypothetical temperature and DO depth profile from a monitoring site.* </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70206034"/>
                  </a:ext>
                </a:extLst>
              </a:tr>
              <a:tr h="761480">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Depth</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Temperature (degrees C)</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DO (mg/L)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 DO saturation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7790362"/>
                  </a:ext>
                </a:extLst>
              </a:tr>
              <a:tr h="363852">
                <a:tc>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0.1</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28.0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7.8</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100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1988029"/>
                  </a:ext>
                </a:extLst>
              </a:tr>
              <a:tr h="363852">
                <a:tc>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1.0</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27.5</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2400" dirty="0">
                          <a:effectLst/>
                          <a:latin typeface="Arial" panose="020B0604020202020204" pitchFamily="34" charset="0"/>
                          <a:ea typeface="Cambria" panose="02040503050406030204" pitchFamily="18" charset="0"/>
                          <a:cs typeface="Times New Roman" panose="02020603050405020304" pitchFamily="18" charset="0"/>
                        </a:rPr>
                        <a:t>7.7 </a:t>
                      </a:r>
                      <a:r>
                        <a:rPr lang="en-US" sz="2000" dirty="0">
                          <a:solidFill>
                            <a:srgbClr val="00B050"/>
                          </a:solidFill>
                          <a:effectLst/>
                          <a:latin typeface="Arial" panose="020B0604020202020204" pitchFamily="34" charset="0"/>
                          <a:ea typeface="Cambria" panose="02040503050406030204" pitchFamily="18" charset="0"/>
                          <a:cs typeface="Times New Roman" panose="02020603050405020304" pitchFamily="18" charset="0"/>
                        </a:rPr>
                        <a:t>Median: 7.7</a:t>
                      </a:r>
                      <a:endParaRPr lang="en-US" sz="1800" dirty="0">
                        <a:solidFill>
                          <a:srgbClr val="00B05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2400" dirty="0">
                          <a:effectLst/>
                          <a:latin typeface="Arial" panose="020B0604020202020204" pitchFamily="34" charset="0"/>
                          <a:ea typeface="Cambria" panose="02040503050406030204" pitchFamily="18" charset="0"/>
                          <a:cs typeface="Times New Roman" panose="02020603050405020304" pitchFamily="18" charset="0"/>
                        </a:rPr>
                        <a:t>98 </a:t>
                      </a:r>
                      <a:r>
                        <a:rPr lang="en-US" sz="2000" dirty="0">
                          <a:solidFill>
                            <a:srgbClr val="00B050"/>
                          </a:solidFill>
                          <a:effectLst/>
                          <a:latin typeface="Arial" panose="020B0604020202020204" pitchFamily="34" charset="0"/>
                          <a:ea typeface="Cambria" panose="02040503050406030204" pitchFamily="18" charset="0"/>
                          <a:cs typeface="Times New Roman" panose="02020603050405020304" pitchFamily="18" charset="0"/>
                        </a:rPr>
                        <a:t>Median: 97</a:t>
                      </a:r>
                      <a:endParaRPr lang="en-US" sz="1800" dirty="0">
                        <a:solidFill>
                          <a:srgbClr val="00B05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7735586"/>
                  </a:ext>
                </a:extLst>
              </a:tr>
              <a:tr h="363852">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2.0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27.0</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7.7</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96</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9631967"/>
                  </a:ext>
                </a:extLst>
              </a:tr>
              <a:tr h="363852">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3.0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26.5</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7.6</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95</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1881425"/>
                  </a:ext>
                </a:extLst>
              </a:tr>
              <a:tr h="363852">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4.0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18.0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5.8</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61</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592950"/>
                  </a:ext>
                </a:extLst>
              </a:tr>
              <a:tr h="363852">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5.0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16.0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5.5</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56</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2582570"/>
                  </a:ext>
                </a:extLst>
              </a:tr>
              <a:tr h="363852">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6.0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15.0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2400" dirty="0">
                          <a:effectLst/>
                          <a:latin typeface="Arial" panose="020B0604020202020204" pitchFamily="34" charset="0"/>
                          <a:ea typeface="Cambria" panose="02040503050406030204" pitchFamily="18" charset="0"/>
                          <a:cs typeface="Times New Roman" panose="02020603050405020304" pitchFamily="18" charset="0"/>
                        </a:rPr>
                        <a:t>5.2 </a:t>
                      </a:r>
                      <a:r>
                        <a:rPr lang="en-US" sz="2000" dirty="0">
                          <a:solidFill>
                            <a:srgbClr val="00B050"/>
                          </a:solidFill>
                          <a:effectLst/>
                          <a:latin typeface="Arial" panose="020B0604020202020204" pitchFamily="34" charset="0"/>
                          <a:ea typeface="Cambria" panose="02040503050406030204" pitchFamily="18" charset="0"/>
                          <a:cs typeface="Times New Roman" panose="02020603050405020304" pitchFamily="18" charset="0"/>
                        </a:rPr>
                        <a:t>Median: 5.2</a:t>
                      </a:r>
                      <a:endParaRPr lang="en-US" sz="1800" dirty="0">
                        <a:solidFill>
                          <a:srgbClr val="00B05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2400" dirty="0">
                          <a:effectLst/>
                          <a:latin typeface="Arial" panose="020B0604020202020204" pitchFamily="34" charset="0"/>
                          <a:ea typeface="Cambria" panose="02040503050406030204" pitchFamily="18" charset="0"/>
                          <a:cs typeface="Times New Roman" panose="02020603050405020304" pitchFamily="18" charset="0"/>
                        </a:rPr>
                        <a:t>52 </a:t>
                      </a:r>
                      <a:r>
                        <a:rPr lang="en-US" sz="2000" dirty="0">
                          <a:solidFill>
                            <a:srgbClr val="00B050"/>
                          </a:solidFill>
                          <a:effectLst/>
                          <a:latin typeface="Arial" panose="020B0604020202020204" pitchFamily="34" charset="0"/>
                          <a:ea typeface="Cambria" panose="02040503050406030204" pitchFamily="18" charset="0"/>
                          <a:cs typeface="Times New Roman" panose="02020603050405020304" pitchFamily="18" charset="0"/>
                        </a:rPr>
                        <a:t>Median: 52</a:t>
                      </a:r>
                      <a:endParaRPr lang="en-US" sz="1800" dirty="0">
                        <a:solidFill>
                          <a:srgbClr val="00B05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0330952"/>
                  </a:ext>
                </a:extLst>
              </a:tr>
              <a:tr h="363852">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7.0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14.0</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solidFill>
                            <a:srgbClr val="FF0000"/>
                          </a:solidFill>
                          <a:effectLst/>
                          <a:latin typeface="Arial" panose="020B0604020202020204" pitchFamily="34" charset="0"/>
                          <a:ea typeface="Cambria" panose="02040503050406030204" pitchFamily="18" charset="0"/>
                          <a:cs typeface="Times New Roman" panose="02020603050405020304" pitchFamily="18" charset="0"/>
                        </a:rPr>
                        <a:t>2.3</a:t>
                      </a:r>
                      <a:endParaRPr lang="en-US" sz="2000">
                        <a:solidFill>
                          <a:srgbClr val="FF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solidFill>
                            <a:srgbClr val="FF0000"/>
                          </a:solidFill>
                          <a:effectLst/>
                          <a:latin typeface="Arial" panose="020B0604020202020204" pitchFamily="34" charset="0"/>
                          <a:ea typeface="Cambria" panose="02040503050406030204" pitchFamily="18" charset="0"/>
                          <a:cs typeface="Times New Roman" panose="02020603050405020304" pitchFamily="18" charset="0"/>
                        </a:rPr>
                        <a:t>22</a:t>
                      </a:r>
                      <a:endParaRPr lang="en-US" sz="2000">
                        <a:solidFill>
                          <a:srgbClr val="FF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3664069"/>
                  </a:ext>
                </a:extLst>
              </a:tr>
              <a:tr h="363852">
                <a:tc>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8.0</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13.0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dirty="0">
                          <a:solidFill>
                            <a:srgbClr val="FF0000"/>
                          </a:solidFill>
                          <a:effectLst/>
                          <a:latin typeface="Arial" panose="020B0604020202020204" pitchFamily="34" charset="0"/>
                          <a:ea typeface="Cambria" panose="02040503050406030204" pitchFamily="18" charset="0"/>
                          <a:cs typeface="Times New Roman" panose="02020603050405020304" pitchFamily="18" charset="0"/>
                        </a:rPr>
                        <a:t>1.6</a:t>
                      </a:r>
                      <a:endParaRPr lang="en-US" sz="2000" dirty="0">
                        <a:solidFill>
                          <a:srgbClr val="FF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dirty="0">
                          <a:solidFill>
                            <a:srgbClr val="FF0000"/>
                          </a:solidFill>
                          <a:effectLst/>
                          <a:latin typeface="Arial" panose="020B0604020202020204" pitchFamily="34" charset="0"/>
                          <a:ea typeface="Cambria" panose="02040503050406030204" pitchFamily="18" charset="0"/>
                          <a:cs typeface="Times New Roman" panose="02020603050405020304" pitchFamily="18" charset="0"/>
                        </a:rPr>
                        <a:t>15</a:t>
                      </a:r>
                      <a:endParaRPr lang="en-US" sz="2000" dirty="0">
                        <a:solidFill>
                          <a:srgbClr val="FF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563048"/>
                  </a:ext>
                </a:extLst>
              </a:tr>
            </a:tbl>
          </a:graphicData>
        </a:graphic>
      </p:graphicFrame>
    </p:spTree>
    <p:extLst>
      <p:ext uri="{BB962C8B-B14F-4D97-AF65-F5344CB8AC3E}">
        <p14:creationId xmlns:p14="http://schemas.microsoft.com/office/powerpoint/2010/main" val="1749278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27DF-6242-42C4-AE31-CA81BDA9D13B}"/>
              </a:ext>
            </a:extLst>
          </p:cNvPr>
          <p:cNvSpPr>
            <a:spLocks noGrp="1"/>
          </p:cNvSpPr>
          <p:nvPr>
            <p:ph type="title"/>
          </p:nvPr>
        </p:nvSpPr>
        <p:spPr/>
        <p:txBody>
          <a:bodyPr/>
          <a:lstStyle/>
          <a:p>
            <a:r>
              <a:rPr lang="en-US" b="1" dirty="0"/>
              <a:t>(3)  Is there another alternative approach that DEQ should consider? </a:t>
            </a:r>
            <a:endParaRPr lang="en-US" dirty="0"/>
          </a:p>
        </p:txBody>
      </p:sp>
      <p:sp>
        <p:nvSpPr>
          <p:cNvPr id="3" name="Content Placeholder 2">
            <a:extLst>
              <a:ext uri="{FF2B5EF4-FFF2-40B4-BE49-F238E27FC236}">
                <a16:creationId xmlns:a16="http://schemas.microsoft.com/office/drawing/2014/main" id="{9E861C2D-F90D-446E-9B8D-7D57FA0CDFA3}"/>
              </a:ext>
            </a:extLst>
          </p:cNvPr>
          <p:cNvSpPr>
            <a:spLocks noGrp="1"/>
          </p:cNvSpPr>
          <p:nvPr>
            <p:ph idx="1"/>
          </p:nvPr>
        </p:nvSpPr>
        <p:spPr>
          <a:xfrm>
            <a:off x="838200" y="1825624"/>
            <a:ext cx="10515600" cy="4919559"/>
          </a:xfrm>
        </p:spPr>
        <p:txBody>
          <a:bodyPr>
            <a:normAutofit/>
          </a:bodyPr>
          <a:lstStyle/>
          <a:p>
            <a:pPr marL="514350" lvl="0" indent="-514350">
              <a:buFont typeface="+mj-lt"/>
              <a:buAutoNum type="arabicPeriod" startAt="9"/>
            </a:pPr>
            <a:r>
              <a:rPr lang="en-US" b="1" dirty="0"/>
              <a:t>Calculate the total number of spatial unit-sampling days (</a:t>
            </a:r>
            <a:r>
              <a:rPr lang="en-US" b="1" i="1" dirty="0"/>
              <a:t>i.e</a:t>
            </a:r>
            <a:r>
              <a:rPr lang="en-US" b="1" dirty="0"/>
              <a:t>., the total number of days in which each spatial unit within a waterbody was sampled) over a maximum two-year rolling-window assessment period. </a:t>
            </a:r>
            <a:endParaRPr lang="en-US" dirty="0"/>
          </a:p>
        </p:txBody>
      </p:sp>
    </p:spTree>
    <p:extLst>
      <p:ext uri="{BB962C8B-B14F-4D97-AF65-F5344CB8AC3E}">
        <p14:creationId xmlns:p14="http://schemas.microsoft.com/office/powerpoint/2010/main" val="3034591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6F076-3807-4FA1-919D-EF8B251F59B5}"/>
              </a:ext>
            </a:extLst>
          </p:cNvPr>
          <p:cNvSpPr>
            <a:spLocks noGrp="1"/>
          </p:cNvSpPr>
          <p:nvPr>
            <p:ph type="title"/>
          </p:nvPr>
        </p:nvSpPr>
        <p:spPr>
          <a:xfrm>
            <a:off x="838200" y="-35625"/>
            <a:ext cx="10515600" cy="1325563"/>
          </a:xfrm>
        </p:spPr>
        <p:txBody>
          <a:bodyPr/>
          <a:lstStyle/>
          <a:p>
            <a:pPr algn="ctr"/>
            <a:r>
              <a:rPr lang="en-US" dirty="0"/>
              <a:t>Example of exceedance calculation</a:t>
            </a:r>
          </a:p>
        </p:txBody>
      </p:sp>
      <p:grpSp>
        <p:nvGrpSpPr>
          <p:cNvPr id="4" name="Group 3">
            <a:extLst>
              <a:ext uri="{FF2B5EF4-FFF2-40B4-BE49-F238E27FC236}">
                <a16:creationId xmlns:a16="http://schemas.microsoft.com/office/drawing/2014/main" id="{1DDC2832-D41B-48B1-A759-DC2E1FAA7F0A}"/>
              </a:ext>
            </a:extLst>
          </p:cNvPr>
          <p:cNvGrpSpPr/>
          <p:nvPr/>
        </p:nvGrpSpPr>
        <p:grpSpPr>
          <a:xfrm>
            <a:off x="1448790" y="989331"/>
            <a:ext cx="9452758" cy="5625225"/>
            <a:chOff x="0" y="-1"/>
            <a:chExt cx="7929804" cy="4631762"/>
          </a:xfrm>
        </p:grpSpPr>
        <p:grpSp>
          <p:nvGrpSpPr>
            <p:cNvPr id="5" name="Group 4">
              <a:extLst>
                <a:ext uri="{FF2B5EF4-FFF2-40B4-BE49-F238E27FC236}">
                  <a16:creationId xmlns:a16="http://schemas.microsoft.com/office/drawing/2014/main" id="{B79ABA97-CEE1-4237-80B2-C318C08DFAEA}"/>
                </a:ext>
              </a:extLst>
            </p:cNvPr>
            <p:cNvGrpSpPr/>
            <p:nvPr/>
          </p:nvGrpSpPr>
          <p:grpSpPr>
            <a:xfrm>
              <a:off x="0" y="1"/>
              <a:ext cx="7929804" cy="4631760"/>
              <a:chOff x="0" y="1"/>
              <a:chExt cx="7929804" cy="4631760"/>
            </a:xfrm>
          </p:grpSpPr>
          <p:sp>
            <p:nvSpPr>
              <p:cNvPr id="10" name="Text Box 2">
                <a:extLst>
                  <a:ext uri="{FF2B5EF4-FFF2-40B4-BE49-F238E27FC236}">
                    <a16:creationId xmlns:a16="http://schemas.microsoft.com/office/drawing/2014/main" id="{4DF451A5-C8C5-4D98-9D47-9FD951F17B5B}"/>
                  </a:ext>
                </a:extLst>
              </p:cNvPr>
              <p:cNvSpPr txBox="1">
                <a:spLocks noChangeArrowheads="1"/>
              </p:cNvSpPr>
              <p:nvPr/>
            </p:nvSpPr>
            <p:spPr bwMode="auto">
              <a:xfrm>
                <a:off x="3429271" y="815805"/>
                <a:ext cx="4500533" cy="35629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0"/>
                  </a:spcAft>
                </a:pPr>
                <a:r>
                  <a:rPr lang="en-US" sz="2800" b="1" dirty="0">
                    <a:effectLst/>
                    <a:latin typeface="Arial" panose="020B0604020202020204" pitchFamily="34" charset="0"/>
                    <a:ea typeface="Arial" panose="020B0604020202020204" pitchFamily="34" charset="0"/>
                  </a:rPr>
                  <a:t>DO Assessment Summary</a:t>
                </a:r>
                <a:endParaRPr lang="en-US" sz="2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2000" dirty="0">
                    <a:effectLst/>
                    <a:latin typeface="Arial" panose="020B0604020202020204" pitchFamily="34" charset="0"/>
                    <a:ea typeface="Arial" panose="020B0604020202020204" pitchFamily="34" charset="0"/>
                  </a:rPr>
                  <a:t>7 + 4 + 12 = 23 spatial unit-sampling days</a:t>
                </a:r>
                <a:endParaRPr lang="en-US" sz="2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2000" dirty="0">
                    <a:effectLst/>
                    <a:latin typeface="Arial" panose="020B0604020202020204" pitchFamily="34" charset="0"/>
                    <a:ea typeface="Arial" panose="020B0604020202020204" pitchFamily="34" charset="0"/>
                  </a:rPr>
                  <a:t>1 + 0 + 1 = 2 days with </a:t>
                </a:r>
                <a:r>
                  <a:rPr lang="en-US" sz="2000" dirty="0" err="1">
                    <a:effectLst/>
                    <a:latin typeface="Arial" panose="020B0604020202020204" pitchFamily="34" charset="0"/>
                    <a:ea typeface="Arial" panose="020B0604020202020204" pitchFamily="34" charset="0"/>
                  </a:rPr>
                  <a:t>epilimnetic</a:t>
                </a:r>
                <a:r>
                  <a:rPr lang="en-US" sz="2000" dirty="0">
                    <a:effectLst/>
                    <a:latin typeface="Arial" panose="020B0604020202020204" pitchFamily="34" charset="0"/>
                    <a:ea typeface="Arial" panose="020B0604020202020204" pitchFamily="34" charset="0"/>
                  </a:rPr>
                  <a:t> or hypolimnetic exceedances</a:t>
                </a:r>
                <a:endParaRPr lang="en-US" sz="2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2400" dirty="0">
                    <a:solidFill>
                      <a:srgbClr val="000000"/>
                    </a:solidFill>
                    <a:effectLst/>
                    <a:highlight>
                      <a:srgbClr val="FFFF00"/>
                    </a:highlight>
                    <a:latin typeface="Arial" panose="020B0604020202020204" pitchFamily="34" charset="0"/>
                    <a:ea typeface="Arial" panose="020B0604020202020204" pitchFamily="34" charset="0"/>
                  </a:rPr>
                  <a:t>Exceedance rate = 2/23 = 8.7%&lt;=Criterion Attained</a:t>
                </a:r>
                <a:endParaRPr lang="en-US" sz="2400" dirty="0">
                  <a:effectLst/>
                  <a:latin typeface="Arial" panose="020B0604020202020204" pitchFamily="34" charset="0"/>
                  <a:ea typeface="Arial" panose="020B0604020202020204" pitchFamily="34" charset="0"/>
                </a:endParaRPr>
              </a:p>
            </p:txBody>
          </p:sp>
          <p:grpSp>
            <p:nvGrpSpPr>
              <p:cNvPr id="11" name="Group 10">
                <a:extLst>
                  <a:ext uri="{FF2B5EF4-FFF2-40B4-BE49-F238E27FC236}">
                    <a16:creationId xmlns:a16="http://schemas.microsoft.com/office/drawing/2014/main" id="{7E27165A-E958-45F2-B279-41F77A729E40}"/>
                  </a:ext>
                </a:extLst>
              </p:cNvPr>
              <p:cNvGrpSpPr>
                <a:grpSpLocks/>
              </p:cNvGrpSpPr>
              <p:nvPr/>
            </p:nvGrpSpPr>
            <p:grpSpPr bwMode="auto">
              <a:xfrm>
                <a:off x="0" y="1"/>
                <a:ext cx="3265170" cy="4631760"/>
                <a:chOff x="1076957" y="1060668"/>
                <a:chExt cx="50292" cy="66199"/>
              </a:xfrm>
            </p:grpSpPr>
            <p:pic>
              <p:nvPicPr>
                <p:cNvPr id="12" name="Picture 11">
                  <a:extLst>
                    <a:ext uri="{FF2B5EF4-FFF2-40B4-BE49-F238E27FC236}">
                      <a16:creationId xmlns:a16="http://schemas.microsoft.com/office/drawing/2014/main" id="{73A4970A-E0D5-4622-A660-C30C15AD6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957" y="1060668"/>
                  <a:ext cx="50292" cy="66199"/>
                </a:xfrm>
                <a:prstGeom prst="rect">
                  <a:avLst/>
                </a:prstGeom>
                <a:noFill/>
                <a:ln w="6350" algn="in">
                  <a:solidFill>
                    <a:schemeClr val="dk1">
                      <a:lumMod val="0"/>
                      <a:lumOff val="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13" name="Oval 12">
                  <a:extLst>
                    <a:ext uri="{FF2B5EF4-FFF2-40B4-BE49-F238E27FC236}">
                      <a16:creationId xmlns:a16="http://schemas.microsoft.com/office/drawing/2014/main" id="{A3D45B7A-7DEE-4E82-8CD2-5C9FB4C7363D}"/>
                    </a:ext>
                  </a:extLst>
                </p:cNvPr>
                <p:cNvSpPr>
                  <a:spLocks noChangeArrowheads="1"/>
                </p:cNvSpPr>
                <p:nvPr/>
              </p:nvSpPr>
              <p:spPr bwMode="auto">
                <a:xfrm>
                  <a:off x="1087185" y="1066522"/>
                  <a:ext cx="1663" cy="1544"/>
                </a:xfrm>
                <a:prstGeom prst="ellipse">
                  <a:avLst/>
                </a:prstGeom>
                <a:solidFill>
                  <a:schemeClr val="dk1">
                    <a:lumMod val="0"/>
                    <a:lumOff val="0"/>
                  </a:schemeClr>
                </a:solidFill>
                <a:ln w="25400" algn="in">
                  <a:solidFill>
                    <a:schemeClr val="dk1">
                      <a:lumMod val="0"/>
                      <a:lumOff val="0"/>
                    </a:schemeClr>
                  </a:solidFill>
                  <a:round/>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rot="0" vert="horz" wrap="square" lIns="36576" tIns="36576" rIns="36576" bIns="36576" anchor="t" anchorCtr="0" upright="1">
                  <a:noAutofit/>
                </a:bodyPr>
                <a:lstStyle/>
                <a:p>
                  <a:endParaRPr lang="en-US"/>
                </a:p>
              </p:txBody>
            </p:sp>
            <p:sp>
              <p:nvSpPr>
                <p:cNvPr id="14" name="Oval 13">
                  <a:extLst>
                    <a:ext uri="{FF2B5EF4-FFF2-40B4-BE49-F238E27FC236}">
                      <a16:creationId xmlns:a16="http://schemas.microsoft.com/office/drawing/2014/main" id="{BD7DA1EB-E549-431E-ACC1-452F4CAB6CB3}"/>
                    </a:ext>
                  </a:extLst>
                </p:cNvPr>
                <p:cNvSpPr>
                  <a:spLocks noChangeArrowheads="1"/>
                </p:cNvSpPr>
                <p:nvPr/>
              </p:nvSpPr>
              <p:spPr bwMode="auto">
                <a:xfrm>
                  <a:off x="1101035" y="1087497"/>
                  <a:ext cx="1663" cy="1544"/>
                </a:xfrm>
                <a:prstGeom prst="ellipse">
                  <a:avLst/>
                </a:prstGeom>
                <a:solidFill>
                  <a:schemeClr val="dk1">
                    <a:lumMod val="0"/>
                    <a:lumOff val="0"/>
                  </a:schemeClr>
                </a:solidFill>
                <a:ln w="25400" algn="in">
                  <a:solidFill>
                    <a:schemeClr val="dk1">
                      <a:lumMod val="0"/>
                      <a:lumOff val="0"/>
                    </a:schemeClr>
                  </a:solidFill>
                  <a:round/>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rot="0" vert="horz" wrap="square" lIns="36576" tIns="36576" rIns="36576" bIns="36576" anchor="t" anchorCtr="0" upright="1">
                  <a:noAutofit/>
                </a:bodyPr>
                <a:lstStyle/>
                <a:p>
                  <a:endParaRPr lang="en-US"/>
                </a:p>
              </p:txBody>
            </p:sp>
            <p:sp>
              <p:nvSpPr>
                <p:cNvPr id="15" name="Oval 14">
                  <a:extLst>
                    <a:ext uri="{FF2B5EF4-FFF2-40B4-BE49-F238E27FC236}">
                      <a16:creationId xmlns:a16="http://schemas.microsoft.com/office/drawing/2014/main" id="{F38F6C20-A295-48D0-A97C-CF7F357C6995}"/>
                    </a:ext>
                  </a:extLst>
                </p:cNvPr>
                <p:cNvSpPr>
                  <a:spLocks noChangeArrowheads="1"/>
                </p:cNvSpPr>
                <p:nvPr/>
              </p:nvSpPr>
              <p:spPr bwMode="auto">
                <a:xfrm>
                  <a:off x="1120229" y="1113103"/>
                  <a:ext cx="1662" cy="1544"/>
                </a:xfrm>
                <a:prstGeom prst="ellipse">
                  <a:avLst/>
                </a:prstGeom>
                <a:solidFill>
                  <a:schemeClr val="dk1">
                    <a:lumMod val="0"/>
                    <a:lumOff val="0"/>
                  </a:schemeClr>
                </a:solidFill>
                <a:ln w="25400" algn="in">
                  <a:solidFill>
                    <a:schemeClr val="dk1">
                      <a:lumMod val="0"/>
                      <a:lumOff val="0"/>
                    </a:schemeClr>
                  </a:solidFill>
                  <a:round/>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rot="0" vert="horz" wrap="square" lIns="36576" tIns="36576" rIns="36576" bIns="36576" anchor="t" anchorCtr="0" upright="1">
                  <a:noAutofit/>
                </a:bodyPr>
                <a:lstStyle/>
                <a:p>
                  <a:endParaRPr lang="en-US"/>
                </a:p>
              </p:txBody>
            </p:sp>
          </p:grpSp>
        </p:grpSp>
        <p:sp>
          <p:nvSpPr>
            <p:cNvPr id="6" name="Text Box 2">
              <a:extLst>
                <a:ext uri="{FF2B5EF4-FFF2-40B4-BE49-F238E27FC236}">
                  <a16:creationId xmlns:a16="http://schemas.microsoft.com/office/drawing/2014/main" id="{92DBB55F-94D0-4844-81CD-DA312D364DC1}"/>
                </a:ext>
              </a:extLst>
            </p:cNvPr>
            <p:cNvSpPr txBox="1">
              <a:spLocks noChangeArrowheads="1"/>
            </p:cNvSpPr>
            <p:nvPr/>
          </p:nvSpPr>
          <p:spPr bwMode="auto">
            <a:xfrm>
              <a:off x="60289" y="3598596"/>
              <a:ext cx="1506855" cy="9854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0"/>
                </a:spcAft>
              </a:pPr>
              <a:r>
                <a:rPr lang="en-US" sz="1000" b="1" u="sng" dirty="0">
                  <a:effectLst/>
                  <a:latin typeface="Arial" panose="020B0604020202020204" pitchFamily="34" charset="0"/>
                  <a:ea typeface="Arial" panose="020B0604020202020204" pitchFamily="34" charset="0"/>
                </a:rPr>
                <a:t>Spatial Unit C (DEQ)</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- 12 sampling days during 2-year period</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- 1 days with either an </a:t>
              </a:r>
              <a:r>
                <a:rPr lang="en-US" sz="1000" dirty="0" err="1">
                  <a:effectLst/>
                  <a:latin typeface="Arial" panose="020B0604020202020204" pitchFamily="34" charset="0"/>
                  <a:ea typeface="Arial" panose="020B0604020202020204" pitchFamily="34" charset="0"/>
                </a:rPr>
                <a:t>epilimnetic</a:t>
              </a:r>
              <a:r>
                <a:rPr lang="en-US" sz="1000" dirty="0">
                  <a:effectLst/>
                  <a:latin typeface="Arial" panose="020B0604020202020204" pitchFamily="34" charset="0"/>
                  <a:ea typeface="Arial" panose="020B0604020202020204" pitchFamily="34" charset="0"/>
                </a:rPr>
                <a:t> or hypolimnetic DO exceedance</a:t>
              </a:r>
              <a:endParaRPr lang="en-US" sz="1400" dirty="0">
                <a:effectLst/>
                <a:latin typeface="Arial" panose="020B0604020202020204" pitchFamily="34" charset="0"/>
                <a:ea typeface="Arial" panose="020B0604020202020204" pitchFamily="34" charset="0"/>
              </a:endParaRPr>
            </a:p>
          </p:txBody>
        </p:sp>
        <p:cxnSp>
          <p:nvCxnSpPr>
            <p:cNvPr id="7" name="Straight Arrow Connector 6">
              <a:extLst>
                <a:ext uri="{FF2B5EF4-FFF2-40B4-BE49-F238E27FC236}">
                  <a16:creationId xmlns:a16="http://schemas.microsoft.com/office/drawing/2014/main" id="{F54B86C2-CF89-4AE0-9DA8-1FCC58D80572}"/>
                </a:ext>
              </a:extLst>
            </p:cNvPr>
            <p:cNvCxnSpPr/>
            <p:nvPr/>
          </p:nvCxnSpPr>
          <p:spPr>
            <a:xfrm flipV="1">
              <a:off x="1286189" y="3778180"/>
              <a:ext cx="1446963" cy="1826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 Box 2">
              <a:extLst>
                <a:ext uri="{FF2B5EF4-FFF2-40B4-BE49-F238E27FC236}">
                  <a16:creationId xmlns:a16="http://schemas.microsoft.com/office/drawing/2014/main" id="{49E130C5-BA37-49E9-9D5E-3B97C735AB5C}"/>
                </a:ext>
              </a:extLst>
            </p:cNvPr>
            <p:cNvSpPr txBox="1">
              <a:spLocks noChangeArrowheads="1"/>
            </p:cNvSpPr>
            <p:nvPr/>
          </p:nvSpPr>
          <p:spPr bwMode="auto">
            <a:xfrm>
              <a:off x="1719396" y="889112"/>
              <a:ext cx="1627824" cy="123989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0"/>
                </a:spcAft>
              </a:pPr>
              <a:r>
                <a:rPr lang="en-US" sz="1000" b="1" u="sng" dirty="0">
                  <a:effectLst/>
                  <a:latin typeface="Arial" panose="020B0604020202020204" pitchFamily="34" charset="0"/>
                  <a:ea typeface="Arial" panose="020B0604020202020204" pitchFamily="34" charset="0"/>
                </a:rPr>
                <a:t>Spatial Unit B (Non-Agency)</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- 4 sampling days during 2-year period</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- 0 days with either an </a:t>
              </a:r>
              <a:r>
                <a:rPr lang="en-US" sz="1000" dirty="0" err="1">
                  <a:effectLst/>
                  <a:latin typeface="Arial" panose="020B0604020202020204" pitchFamily="34" charset="0"/>
                  <a:ea typeface="Arial" panose="020B0604020202020204" pitchFamily="34" charset="0"/>
                </a:rPr>
                <a:t>epilimnetic</a:t>
              </a:r>
              <a:r>
                <a:rPr lang="en-US" sz="1000" dirty="0">
                  <a:effectLst/>
                  <a:latin typeface="Arial" panose="020B0604020202020204" pitchFamily="34" charset="0"/>
                  <a:ea typeface="Arial" panose="020B0604020202020204" pitchFamily="34" charset="0"/>
                </a:rPr>
                <a:t> or hypolimnetic exceedance</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400" dirty="0">
                  <a:effectLst/>
                  <a:latin typeface="Arial" panose="020B0604020202020204" pitchFamily="34" charset="0"/>
                  <a:ea typeface="Arial" panose="020B0604020202020204" pitchFamily="34" charset="0"/>
                </a:rPr>
                <a:t>      </a:t>
              </a:r>
            </a:p>
          </p:txBody>
        </p:sp>
        <p:sp>
          <p:nvSpPr>
            <p:cNvPr id="9" name="Text Box 2">
              <a:extLst>
                <a:ext uri="{FF2B5EF4-FFF2-40B4-BE49-F238E27FC236}">
                  <a16:creationId xmlns:a16="http://schemas.microsoft.com/office/drawing/2014/main" id="{87C98658-96C1-403C-9DF1-C37F2FFB7B68}"/>
                </a:ext>
              </a:extLst>
            </p:cNvPr>
            <p:cNvSpPr txBox="1">
              <a:spLocks noChangeArrowheads="1"/>
            </p:cNvSpPr>
            <p:nvPr/>
          </p:nvSpPr>
          <p:spPr bwMode="auto">
            <a:xfrm>
              <a:off x="1044959" y="-1"/>
              <a:ext cx="2219960" cy="1114425"/>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0"/>
                </a:spcAft>
              </a:pPr>
              <a:r>
                <a:rPr lang="en-US" sz="1000" b="1" u="sng" dirty="0">
                  <a:effectLst/>
                  <a:latin typeface="Arial" panose="020B0604020202020204" pitchFamily="34" charset="0"/>
                  <a:ea typeface="Arial" panose="020B0604020202020204" pitchFamily="34" charset="0"/>
                </a:rPr>
                <a:t>Spatial Unit A (DEQ)</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- 7 sampling days during 2-year period</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- 1 day with either an </a:t>
              </a:r>
              <a:r>
                <a:rPr lang="en-US" sz="1000" dirty="0" err="1">
                  <a:effectLst/>
                  <a:latin typeface="Arial" panose="020B0604020202020204" pitchFamily="34" charset="0"/>
                  <a:ea typeface="Arial" panose="020B0604020202020204" pitchFamily="34" charset="0"/>
                </a:rPr>
                <a:t>epilimnetic</a:t>
              </a:r>
              <a:r>
                <a:rPr lang="en-US" sz="1000" dirty="0">
                  <a:effectLst/>
                  <a:latin typeface="Arial" panose="020B0604020202020204" pitchFamily="34" charset="0"/>
                  <a:ea typeface="Arial" panose="020B0604020202020204" pitchFamily="34" charset="0"/>
                </a:rPr>
                <a:t> or hypolimnetic DO exceedance </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 </a:t>
              </a:r>
              <a:endParaRPr lang="en-US" sz="1400" dirty="0">
                <a:effectLst/>
                <a:latin typeface="Arial" panose="020B0604020202020204" pitchFamily="34" charset="0"/>
                <a:ea typeface="Arial" panose="020B0604020202020204" pitchFamily="34" charset="0"/>
              </a:endParaRPr>
            </a:p>
          </p:txBody>
        </p:sp>
      </p:grpSp>
    </p:spTree>
    <p:extLst>
      <p:ext uri="{BB962C8B-B14F-4D97-AF65-F5344CB8AC3E}">
        <p14:creationId xmlns:p14="http://schemas.microsoft.com/office/powerpoint/2010/main" val="2703505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82A2B-5EE1-4A5F-B4E6-828379DD40E1}"/>
              </a:ext>
            </a:extLst>
          </p:cNvPr>
          <p:cNvSpPr>
            <a:spLocks noGrp="1"/>
          </p:cNvSpPr>
          <p:nvPr>
            <p:ph type="title"/>
          </p:nvPr>
        </p:nvSpPr>
        <p:spPr/>
        <p:txBody>
          <a:bodyPr>
            <a:normAutofit/>
          </a:bodyPr>
          <a:lstStyle/>
          <a:p>
            <a:pPr algn="ctr"/>
            <a:r>
              <a:rPr lang="en-US" dirty="0"/>
              <a:t>Background Expertise</a:t>
            </a:r>
          </a:p>
        </p:txBody>
      </p:sp>
      <p:pic>
        <p:nvPicPr>
          <p:cNvPr id="4" name="Picture 3" descr="A person standing in front of a mountain&#10;&#10;Description automatically generated">
            <a:extLst>
              <a:ext uri="{FF2B5EF4-FFF2-40B4-BE49-F238E27FC236}">
                <a16:creationId xmlns:a16="http://schemas.microsoft.com/office/drawing/2014/main" id="{BAFEC8C5-C4FF-4258-8AC6-6AA6F84653FE}"/>
              </a:ext>
            </a:extLst>
          </p:cNvPr>
          <p:cNvPicPr>
            <a:picLocks noChangeAspect="1"/>
          </p:cNvPicPr>
          <p:nvPr/>
        </p:nvPicPr>
        <p:blipFill rotWithShape="1">
          <a:blip r:embed="rId3">
            <a:extLst>
              <a:ext uri="{28A0092B-C50C-407E-A947-70E740481C1C}">
                <a14:useLocalDpi xmlns:a14="http://schemas.microsoft.com/office/drawing/2010/main" val="0"/>
              </a:ext>
            </a:extLst>
          </a:blip>
          <a:srcRect l="11090" r="51279"/>
          <a:stretch/>
        </p:blipFill>
        <p:spPr>
          <a:xfrm>
            <a:off x="6247601" y="1825257"/>
            <a:ext cx="2458396" cy="3674812"/>
          </a:xfrm>
          <a:prstGeom prst="rect">
            <a:avLst/>
          </a:prstGeom>
        </p:spPr>
      </p:pic>
      <p:sp>
        <p:nvSpPr>
          <p:cNvPr id="5" name="TextBox 4">
            <a:extLst>
              <a:ext uri="{FF2B5EF4-FFF2-40B4-BE49-F238E27FC236}">
                <a16:creationId xmlns:a16="http://schemas.microsoft.com/office/drawing/2014/main" id="{C7C1CBA3-1A5B-4E90-9BC3-8CAA7D7C0DCC}"/>
              </a:ext>
            </a:extLst>
          </p:cNvPr>
          <p:cNvSpPr txBox="1"/>
          <p:nvPr/>
        </p:nvSpPr>
        <p:spPr>
          <a:xfrm>
            <a:off x="8866909" y="1825257"/>
            <a:ext cx="3325091" cy="3847207"/>
          </a:xfrm>
          <a:prstGeom prst="rect">
            <a:avLst/>
          </a:prstGeom>
          <a:noFill/>
        </p:spPr>
        <p:txBody>
          <a:bodyPr wrap="square" rtlCol="0">
            <a:spAutoFit/>
          </a:bodyPr>
          <a:lstStyle/>
          <a:p>
            <a:r>
              <a:rPr lang="en-US" sz="2800" dirty="0"/>
              <a:t>Whitney Woelmer, PhD Student,   Biology, VT</a:t>
            </a:r>
          </a:p>
          <a:p>
            <a:pPr marL="285750" indent="-285750">
              <a:buFont typeface="Arial" panose="020B0604020202020204" pitchFamily="34" charset="0"/>
              <a:buChar char="•"/>
            </a:pPr>
            <a:r>
              <a:rPr lang="en-US" sz="2000" dirty="0"/>
              <a:t>3 years at USGS studying Great Lakes food web and water quality dynamics</a:t>
            </a:r>
          </a:p>
          <a:p>
            <a:pPr marL="285750" indent="-285750">
              <a:buFont typeface="Arial" panose="020B0604020202020204" pitchFamily="34" charset="0"/>
              <a:buChar char="•"/>
            </a:pPr>
            <a:r>
              <a:rPr lang="en-US" sz="2000" dirty="0"/>
              <a:t>Extension Agent for Peace Corps Zambia managing fisheries and water quality for Department of Fisheries in rural Zambia</a:t>
            </a:r>
          </a:p>
        </p:txBody>
      </p:sp>
      <p:pic>
        <p:nvPicPr>
          <p:cNvPr id="3" name="Picture 2">
            <a:extLst>
              <a:ext uri="{FF2B5EF4-FFF2-40B4-BE49-F238E27FC236}">
                <a16:creationId xmlns:a16="http://schemas.microsoft.com/office/drawing/2014/main" id="{3D28F68E-B18B-4E4F-AFCE-F9EAB4A9F717}"/>
              </a:ext>
            </a:extLst>
          </p:cNvPr>
          <p:cNvPicPr>
            <a:picLocks noChangeAspect="1"/>
          </p:cNvPicPr>
          <p:nvPr/>
        </p:nvPicPr>
        <p:blipFill>
          <a:blip r:embed="rId4"/>
          <a:stretch>
            <a:fillRect/>
          </a:stretch>
        </p:blipFill>
        <p:spPr>
          <a:xfrm>
            <a:off x="194112" y="1825257"/>
            <a:ext cx="2820705" cy="3674812"/>
          </a:xfrm>
          <a:prstGeom prst="rect">
            <a:avLst/>
          </a:prstGeom>
        </p:spPr>
      </p:pic>
      <p:sp>
        <p:nvSpPr>
          <p:cNvPr id="7" name="TextBox 6">
            <a:extLst>
              <a:ext uri="{FF2B5EF4-FFF2-40B4-BE49-F238E27FC236}">
                <a16:creationId xmlns:a16="http://schemas.microsoft.com/office/drawing/2014/main" id="{BE1E0888-ADAC-2948-A982-4BECF57B8428}"/>
              </a:ext>
            </a:extLst>
          </p:cNvPr>
          <p:cNvSpPr txBox="1"/>
          <p:nvPr/>
        </p:nvSpPr>
        <p:spPr>
          <a:xfrm>
            <a:off x="3175729" y="1733741"/>
            <a:ext cx="3132633" cy="4154984"/>
          </a:xfrm>
          <a:prstGeom prst="rect">
            <a:avLst/>
          </a:prstGeom>
          <a:noFill/>
        </p:spPr>
        <p:txBody>
          <a:bodyPr wrap="square" rtlCol="0">
            <a:spAutoFit/>
          </a:bodyPr>
          <a:lstStyle/>
          <a:p>
            <a:r>
              <a:rPr lang="en-US" sz="2800" dirty="0"/>
              <a:t>Dr. Cayelan Carey, Associate Professor, Biology, VT</a:t>
            </a:r>
          </a:p>
          <a:p>
            <a:pPr marL="285750" indent="-285750">
              <a:buFont typeface="Arial" panose="020B0604020202020204" pitchFamily="34" charset="0"/>
              <a:buChar char="•"/>
            </a:pPr>
            <a:r>
              <a:rPr lang="en-US" sz="2000" dirty="0"/>
              <a:t>7 years as faculty at VT</a:t>
            </a:r>
          </a:p>
          <a:p>
            <a:pPr marL="285750" indent="-285750">
              <a:buFont typeface="Arial" panose="020B0604020202020204" pitchFamily="34" charset="0"/>
              <a:buChar char="•"/>
            </a:pPr>
            <a:r>
              <a:rPr lang="en-US" sz="2000" dirty="0"/>
              <a:t>Expertise focuses on drinking water monitoring and management</a:t>
            </a:r>
          </a:p>
          <a:p>
            <a:pPr marL="285750" indent="-285750">
              <a:buFont typeface="Arial" panose="020B0604020202020204" pitchFamily="34" charset="0"/>
              <a:buChar char="•"/>
            </a:pPr>
            <a:r>
              <a:rPr lang="en-US" sz="2000" dirty="0"/>
              <a:t>Works closely with Roanoke water utilities and oversees their monitoring program</a:t>
            </a:r>
          </a:p>
        </p:txBody>
      </p:sp>
    </p:spTree>
    <p:extLst>
      <p:ext uri="{BB962C8B-B14F-4D97-AF65-F5344CB8AC3E}">
        <p14:creationId xmlns:p14="http://schemas.microsoft.com/office/powerpoint/2010/main" val="2706368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27DF-6242-42C4-AE31-CA81BDA9D13B}"/>
              </a:ext>
            </a:extLst>
          </p:cNvPr>
          <p:cNvSpPr>
            <a:spLocks noGrp="1"/>
          </p:cNvSpPr>
          <p:nvPr>
            <p:ph type="title"/>
          </p:nvPr>
        </p:nvSpPr>
        <p:spPr/>
        <p:txBody>
          <a:bodyPr/>
          <a:lstStyle/>
          <a:p>
            <a:r>
              <a:rPr lang="en-US" b="1" dirty="0"/>
              <a:t>(3)  Is there another alternative approach that DEQ should consider? </a:t>
            </a:r>
            <a:endParaRPr lang="en-US" dirty="0"/>
          </a:p>
        </p:txBody>
      </p:sp>
      <p:sp>
        <p:nvSpPr>
          <p:cNvPr id="3" name="Content Placeholder 2">
            <a:extLst>
              <a:ext uri="{FF2B5EF4-FFF2-40B4-BE49-F238E27FC236}">
                <a16:creationId xmlns:a16="http://schemas.microsoft.com/office/drawing/2014/main" id="{9E861C2D-F90D-446E-9B8D-7D57FA0CDFA3}"/>
              </a:ext>
            </a:extLst>
          </p:cNvPr>
          <p:cNvSpPr>
            <a:spLocks noGrp="1"/>
          </p:cNvSpPr>
          <p:nvPr>
            <p:ph idx="1"/>
          </p:nvPr>
        </p:nvSpPr>
        <p:spPr>
          <a:xfrm>
            <a:off x="838200" y="1825624"/>
            <a:ext cx="10515600" cy="4919559"/>
          </a:xfrm>
        </p:spPr>
        <p:txBody>
          <a:bodyPr>
            <a:normAutofit/>
          </a:bodyPr>
          <a:lstStyle/>
          <a:p>
            <a:pPr marL="514350" lvl="0" indent="-514350">
              <a:buFont typeface="+mj-lt"/>
              <a:buAutoNum type="arabicPeriod" startAt="10"/>
            </a:pPr>
            <a:r>
              <a:rPr lang="en-US" dirty="0"/>
              <a:t>A waterbody is considered impaired for DO if the exceedance rate is &gt;10% for the two-year assessment rolling-window period.</a:t>
            </a:r>
          </a:p>
          <a:p>
            <a:pPr marL="514350" lvl="0" indent="-514350">
              <a:buFont typeface="+mj-lt"/>
              <a:buAutoNum type="arabicPeriod" startAt="10"/>
            </a:pPr>
            <a:r>
              <a:rPr lang="en-US" dirty="0"/>
              <a:t>For calculating descriptive statistics in additional DEQ reports, aggregate data first to calculate month-medians prior to additional analyses </a:t>
            </a:r>
            <a:r>
              <a:rPr lang="en-US" i="1" dirty="0"/>
              <a:t>vs</a:t>
            </a:r>
            <a:r>
              <a:rPr lang="en-US" dirty="0"/>
              <a:t>. pooling all data equally within a year.</a:t>
            </a:r>
          </a:p>
          <a:p>
            <a:pPr marL="0" lvl="0" indent="0">
              <a:buNone/>
            </a:pPr>
            <a:endParaRPr lang="en-US" dirty="0"/>
          </a:p>
        </p:txBody>
      </p:sp>
    </p:spTree>
    <p:extLst>
      <p:ext uri="{BB962C8B-B14F-4D97-AF65-F5344CB8AC3E}">
        <p14:creationId xmlns:p14="http://schemas.microsoft.com/office/powerpoint/2010/main" val="2485364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4CABC-D6D7-406C-8DB1-C0CA4BFEF8D6}"/>
              </a:ext>
            </a:extLst>
          </p:cNvPr>
          <p:cNvSpPr>
            <a:spLocks noGrp="1"/>
          </p:cNvSpPr>
          <p:nvPr>
            <p:ph type="title"/>
          </p:nvPr>
        </p:nvSpPr>
        <p:spPr>
          <a:xfrm>
            <a:off x="838200" y="542548"/>
            <a:ext cx="10515600" cy="1325563"/>
          </a:xfrm>
        </p:spPr>
        <p:txBody>
          <a:bodyPr>
            <a:noAutofit/>
          </a:bodyPr>
          <a:lstStyle/>
          <a:p>
            <a:r>
              <a:rPr lang="en-US" sz="2800" b="1" dirty="0"/>
              <a:t>(4)  Should DEQ restrict DO assessments to vertical profile datasets in lakes/reservoirs or is it appropriate for a surface-only DO dataset to form the basis of an assessment for a lake/reservoir?  If the latter, how should surface-only data (or data from shallow profiles) be used in assessments?</a:t>
            </a:r>
            <a:endParaRPr lang="en-US" sz="2800" dirty="0"/>
          </a:p>
        </p:txBody>
      </p:sp>
      <p:sp>
        <p:nvSpPr>
          <p:cNvPr id="3" name="Content Placeholder 2">
            <a:extLst>
              <a:ext uri="{FF2B5EF4-FFF2-40B4-BE49-F238E27FC236}">
                <a16:creationId xmlns:a16="http://schemas.microsoft.com/office/drawing/2014/main" id="{22FC0BC4-4E1A-488F-9385-7885AE07F8CA}"/>
              </a:ext>
            </a:extLst>
          </p:cNvPr>
          <p:cNvSpPr>
            <a:spLocks noGrp="1"/>
          </p:cNvSpPr>
          <p:nvPr>
            <p:ph idx="1"/>
          </p:nvPr>
        </p:nvSpPr>
        <p:spPr>
          <a:xfrm>
            <a:off x="838200" y="2248144"/>
            <a:ext cx="10515600" cy="4351338"/>
          </a:xfrm>
        </p:spPr>
        <p:txBody>
          <a:bodyPr/>
          <a:lstStyle/>
          <a:p>
            <a:r>
              <a:rPr lang="en-US" dirty="0"/>
              <a:t>It is critical that a full water column profile be used for DO water quality assessment, so we strongly recommend against using a surface-only DO dataset.</a:t>
            </a:r>
          </a:p>
          <a:p>
            <a:r>
              <a:rPr lang="en-US" dirty="0"/>
              <a:t>As described earlier, we propose a modified DO threshold for both the epilimnion and hypolimnion (&lt;3.0 mg/L), which follows the EPA’s threshold for categorizing water quality (U.S. EPA 2017). </a:t>
            </a:r>
          </a:p>
        </p:txBody>
      </p:sp>
    </p:spTree>
    <p:extLst>
      <p:ext uri="{BB962C8B-B14F-4D97-AF65-F5344CB8AC3E}">
        <p14:creationId xmlns:p14="http://schemas.microsoft.com/office/powerpoint/2010/main" val="2685273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6066-BB09-4B7D-B0A6-2AEF53E83A39}"/>
              </a:ext>
            </a:extLst>
          </p:cNvPr>
          <p:cNvSpPr>
            <a:spLocks noGrp="1"/>
          </p:cNvSpPr>
          <p:nvPr>
            <p:ph type="title"/>
          </p:nvPr>
        </p:nvSpPr>
        <p:spPr/>
        <p:txBody>
          <a:bodyPr>
            <a:noAutofit/>
          </a:bodyPr>
          <a:lstStyle/>
          <a:p>
            <a:r>
              <a:rPr lang="en-US" sz="2800" b="1" dirty="0"/>
              <a:t>(5)  Can the AAC recommend a set of instructions that staff could use 1) to determine whether exceedances at a station are due solely to incomplete fall turnover?</a:t>
            </a:r>
          </a:p>
        </p:txBody>
      </p:sp>
      <p:sp>
        <p:nvSpPr>
          <p:cNvPr id="3" name="Content Placeholder 2">
            <a:extLst>
              <a:ext uri="{FF2B5EF4-FFF2-40B4-BE49-F238E27FC236}">
                <a16:creationId xmlns:a16="http://schemas.microsoft.com/office/drawing/2014/main" id="{49B2873E-ADB6-4D8D-8B48-43B710716877}"/>
              </a:ext>
            </a:extLst>
          </p:cNvPr>
          <p:cNvSpPr>
            <a:spLocks noGrp="1"/>
          </p:cNvSpPr>
          <p:nvPr>
            <p:ph idx="1"/>
          </p:nvPr>
        </p:nvSpPr>
        <p:spPr>
          <a:xfrm>
            <a:off x="838200" y="1825624"/>
            <a:ext cx="10515600" cy="4788931"/>
          </a:xfrm>
        </p:spPr>
        <p:txBody>
          <a:bodyPr>
            <a:normAutofit lnSpcReduction="10000"/>
          </a:bodyPr>
          <a:lstStyle/>
          <a:p>
            <a:r>
              <a:rPr lang="en-US" dirty="0"/>
              <a:t>A determination of whether incomplete fall turnover has occurred could be made using a time series analysis. </a:t>
            </a:r>
          </a:p>
          <a:p>
            <a:pPr lvl="1"/>
            <a:r>
              <a:rPr lang="en-US" dirty="0"/>
              <a:t>Assess the magnitude of thermal stratification, recent air temperature patterns, differences in DO between the epi- and hypolimnion</a:t>
            </a:r>
          </a:p>
          <a:p>
            <a:r>
              <a:rPr lang="en-US" dirty="0"/>
              <a:t>If water temperature differences between the hypolimnion and epilimnion are still &gt;1°C, it is likely that fall turnover is incomplete or has not yet occurred. This result would necessitate additional sampling events into later autumn to determine if fall turnover was actually incomplete or merely delayed. </a:t>
            </a:r>
          </a:p>
          <a:p>
            <a:r>
              <a:rPr lang="en-US" dirty="0"/>
              <a:t>Our proposed new sampling protocol would capture the distribution of DO concentrations between the two water layers, rather than only showing a decrease in DO in the epilimnion during incomplete turnover </a:t>
            </a:r>
          </a:p>
        </p:txBody>
      </p:sp>
    </p:spTree>
    <p:extLst>
      <p:ext uri="{BB962C8B-B14F-4D97-AF65-F5344CB8AC3E}">
        <p14:creationId xmlns:p14="http://schemas.microsoft.com/office/powerpoint/2010/main" val="258208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6066-BB09-4B7D-B0A6-2AEF53E83A39}"/>
              </a:ext>
            </a:extLst>
          </p:cNvPr>
          <p:cNvSpPr>
            <a:spLocks noGrp="1"/>
          </p:cNvSpPr>
          <p:nvPr>
            <p:ph type="title"/>
          </p:nvPr>
        </p:nvSpPr>
        <p:spPr/>
        <p:txBody>
          <a:bodyPr>
            <a:noAutofit/>
          </a:bodyPr>
          <a:lstStyle/>
          <a:p>
            <a:r>
              <a:rPr lang="en-US" sz="2800" b="1" dirty="0"/>
              <a:t>(5)  Can the AAC recommend a set of instructions that staff could use 2) to determine to what degree low DO during fall turnover might be exacerbated by pollution?</a:t>
            </a:r>
            <a:endParaRPr lang="en-US" sz="2800" dirty="0"/>
          </a:p>
        </p:txBody>
      </p:sp>
      <p:sp>
        <p:nvSpPr>
          <p:cNvPr id="3" name="Content Placeholder 2">
            <a:extLst>
              <a:ext uri="{FF2B5EF4-FFF2-40B4-BE49-F238E27FC236}">
                <a16:creationId xmlns:a16="http://schemas.microsoft.com/office/drawing/2014/main" id="{49B2873E-ADB6-4D8D-8B48-43B710716877}"/>
              </a:ext>
            </a:extLst>
          </p:cNvPr>
          <p:cNvSpPr>
            <a:spLocks noGrp="1"/>
          </p:cNvSpPr>
          <p:nvPr>
            <p:ph idx="1"/>
          </p:nvPr>
        </p:nvSpPr>
        <p:spPr/>
        <p:txBody>
          <a:bodyPr>
            <a:normAutofit lnSpcReduction="10000"/>
          </a:bodyPr>
          <a:lstStyle/>
          <a:p>
            <a:r>
              <a:rPr lang="en-US" dirty="0"/>
              <a:t>Low DO conditions during incomplete fall turnover are often related to pollution from nutrients (nitrogen and/or phosphorus) and/or salt. </a:t>
            </a:r>
          </a:p>
          <a:p>
            <a:r>
              <a:rPr lang="en-US" dirty="0"/>
              <a:t>High ratio of watershed area to reservoir surface area, reservoirs often receive a substantial amount of runoff</a:t>
            </a:r>
          </a:p>
          <a:p>
            <a:r>
              <a:rPr lang="en-US" dirty="0"/>
              <a:t>Historical eutrophication of waterbodies was common throughout Virginia, hypolimnetic anoxia can promote their release years after the nutrients entered the waterbody </a:t>
            </a:r>
          </a:p>
          <a:p>
            <a:r>
              <a:rPr lang="en-US" dirty="0"/>
              <a:t>Given that historical pollution can potentially have long-term effects on current DO conditions, </a:t>
            </a:r>
            <a:r>
              <a:rPr lang="en-US" b="1" dirty="0"/>
              <a:t>a detailed time series of the waterbody's pollution record is needed</a:t>
            </a:r>
            <a:r>
              <a:rPr lang="en-US" dirty="0"/>
              <a:t> to disentangle the relative effects of current pollution on a waterbody</a:t>
            </a:r>
          </a:p>
        </p:txBody>
      </p:sp>
    </p:spTree>
    <p:extLst>
      <p:ext uri="{BB962C8B-B14F-4D97-AF65-F5344CB8AC3E}">
        <p14:creationId xmlns:p14="http://schemas.microsoft.com/office/powerpoint/2010/main" val="2798151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6066-BB09-4B7D-B0A6-2AEF53E83A39}"/>
              </a:ext>
            </a:extLst>
          </p:cNvPr>
          <p:cNvSpPr>
            <a:spLocks noGrp="1"/>
          </p:cNvSpPr>
          <p:nvPr>
            <p:ph type="title"/>
          </p:nvPr>
        </p:nvSpPr>
        <p:spPr/>
        <p:txBody>
          <a:bodyPr>
            <a:noAutofit/>
          </a:bodyPr>
          <a:lstStyle/>
          <a:p>
            <a:r>
              <a:rPr lang="en-US" sz="2800" b="1" dirty="0"/>
              <a:t>(5)  Can the AAC recommend a set of instructions that staff could use 3) to </a:t>
            </a:r>
            <a:r>
              <a:rPr lang="en-US" sz="2800" b="1" dirty="0" err="1"/>
              <a:t>downweight</a:t>
            </a:r>
            <a:r>
              <a:rPr lang="en-US" sz="2800" b="1" dirty="0"/>
              <a:t> fall turnover DO data while still being protective of living resources?</a:t>
            </a:r>
            <a:endParaRPr lang="en-US" sz="2800" dirty="0"/>
          </a:p>
        </p:txBody>
      </p:sp>
      <p:sp>
        <p:nvSpPr>
          <p:cNvPr id="3" name="Content Placeholder 2">
            <a:extLst>
              <a:ext uri="{FF2B5EF4-FFF2-40B4-BE49-F238E27FC236}">
                <a16:creationId xmlns:a16="http://schemas.microsoft.com/office/drawing/2014/main" id="{49B2873E-ADB6-4D8D-8B48-43B710716877}"/>
              </a:ext>
            </a:extLst>
          </p:cNvPr>
          <p:cNvSpPr>
            <a:spLocks noGrp="1"/>
          </p:cNvSpPr>
          <p:nvPr>
            <p:ph idx="1"/>
          </p:nvPr>
        </p:nvSpPr>
        <p:spPr/>
        <p:txBody>
          <a:bodyPr>
            <a:normAutofit/>
          </a:bodyPr>
          <a:lstStyle/>
          <a:p>
            <a:r>
              <a:rPr lang="en-US" dirty="0"/>
              <a:t>Dissolved oxygen concentrations are important to aquatic life throughout the year, so we do not recommend down-weighting low DO concentrations in the autumn months</a:t>
            </a:r>
          </a:p>
          <a:p>
            <a:r>
              <a:rPr lang="en-US" dirty="0"/>
              <a:t>Low DO conditions can promote the release of nutrients and metals from the sediments into the water column, further exacerbating poor water quality, which should be monitored and reported. </a:t>
            </a:r>
          </a:p>
          <a:p>
            <a:r>
              <a:rPr lang="en-US" dirty="0"/>
              <a:t>Thus, it is critical that DO availability throughout the year be included in lake/reservoir water quality assessments. </a:t>
            </a:r>
          </a:p>
        </p:txBody>
      </p:sp>
      <p:pic>
        <p:nvPicPr>
          <p:cNvPr id="4" name="Picture 4">
            <a:extLst>
              <a:ext uri="{FF2B5EF4-FFF2-40B4-BE49-F238E27FC236}">
                <a16:creationId xmlns:a16="http://schemas.microsoft.com/office/drawing/2014/main" id="{660F56BB-7C56-FF4B-928A-B8588F64FA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22" r="9509"/>
          <a:stretch/>
        </p:blipFill>
        <p:spPr bwMode="auto">
          <a:xfrm>
            <a:off x="5251399" y="5466322"/>
            <a:ext cx="1689202" cy="11383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ow Landsat Data Led to a Breakthrough for Lake Erie Toxic Algal ...">
            <a:extLst>
              <a:ext uri="{FF2B5EF4-FFF2-40B4-BE49-F238E27FC236}">
                <a16:creationId xmlns:a16="http://schemas.microsoft.com/office/drawing/2014/main" id="{2722A4DF-58E0-8F47-BC22-F7A13DD1FF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920"/>
          <a:stretch/>
        </p:blipFill>
        <p:spPr bwMode="auto">
          <a:xfrm>
            <a:off x="10121650" y="5451725"/>
            <a:ext cx="1689350" cy="11326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533023C1-4580-BF47-8A65-A36EF87FF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696" y="5466322"/>
            <a:ext cx="1760984" cy="1118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470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FCC43-CCDB-4FDE-AFA1-600235A20CDE}"/>
              </a:ext>
            </a:extLst>
          </p:cNvPr>
          <p:cNvSpPr>
            <a:spLocks noGrp="1"/>
          </p:cNvSpPr>
          <p:nvPr>
            <p:ph type="title"/>
          </p:nvPr>
        </p:nvSpPr>
        <p:spPr>
          <a:xfrm>
            <a:off x="838200" y="427512"/>
            <a:ext cx="10515600" cy="5640779"/>
          </a:xfrm>
        </p:spPr>
        <p:txBody>
          <a:bodyPr>
            <a:normAutofit/>
          </a:bodyPr>
          <a:lstStyle/>
          <a:p>
            <a:pPr algn="ctr"/>
            <a:r>
              <a:rPr lang="en-US" sz="5400" dirty="0"/>
              <a:t>We welcome questions and feedback on the proposed protocol</a:t>
            </a:r>
            <a:br>
              <a:rPr lang="en-US" sz="5400" dirty="0"/>
            </a:br>
            <a:br>
              <a:rPr lang="en-US" sz="5400" dirty="0"/>
            </a:br>
            <a:br>
              <a:rPr lang="en-US" sz="5400" dirty="0"/>
            </a:br>
            <a:r>
              <a:rPr lang="en-US" sz="5400" dirty="0"/>
              <a:t>Thank you!</a:t>
            </a:r>
          </a:p>
        </p:txBody>
      </p:sp>
    </p:spTree>
    <p:extLst>
      <p:ext uri="{BB962C8B-B14F-4D97-AF65-F5344CB8AC3E}">
        <p14:creationId xmlns:p14="http://schemas.microsoft.com/office/powerpoint/2010/main" val="2133499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4225B-185D-45F9-A21B-32A94FC975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72D4DA-5DCE-491C-8ADE-3330CAB3441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6165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C6894-DA8C-8040-A923-2423B9F6C5C8}"/>
              </a:ext>
            </a:extLst>
          </p:cNvPr>
          <p:cNvSpPr>
            <a:spLocks noGrp="1"/>
          </p:cNvSpPr>
          <p:nvPr>
            <p:ph type="title"/>
          </p:nvPr>
        </p:nvSpPr>
        <p:spPr/>
        <p:txBody>
          <a:bodyPr/>
          <a:lstStyle/>
          <a:p>
            <a:r>
              <a:rPr lang="en-US" dirty="0"/>
              <a:t>Current Procedure</a:t>
            </a:r>
          </a:p>
        </p:txBody>
      </p:sp>
      <p:sp>
        <p:nvSpPr>
          <p:cNvPr id="3" name="Content Placeholder 2">
            <a:extLst>
              <a:ext uri="{FF2B5EF4-FFF2-40B4-BE49-F238E27FC236}">
                <a16:creationId xmlns:a16="http://schemas.microsoft.com/office/drawing/2014/main" id="{85762ED9-27AA-7141-B104-90E2AA42E67A}"/>
              </a:ext>
            </a:extLst>
          </p:cNvPr>
          <p:cNvSpPr>
            <a:spLocks noGrp="1"/>
          </p:cNvSpPr>
          <p:nvPr>
            <p:ph idx="1"/>
          </p:nvPr>
        </p:nvSpPr>
        <p:spPr/>
        <p:txBody>
          <a:bodyPr/>
          <a:lstStyle/>
          <a:p>
            <a:r>
              <a:rPr lang="en-US" dirty="0"/>
              <a:t>DEQ staff pool data by taking all measurements taken in the epilimnion (for Section 187 lakes/reservoirs) or in the water column (for non-Section 187 lakes or when Section 187 lakes/reservoirs are not stratified) over the six-year assessment period</a:t>
            </a:r>
          </a:p>
          <a:p>
            <a:r>
              <a:rPr lang="en-US" dirty="0" err="1"/>
              <a:t>Epilimnetic</a:t>
            </a:r>
            <a:r>
              <a:rPr lang="en-US" dirty="0"/>
              <a:t> samples are then compared to the minimum DO criterion (4.0 mg/l for most lakes/reservoirs).  If more than 10% of these samples are below the criterion, then the lake/reservoir assessment unit will be deemed impaired for DO.</a:t>
            </a:r>
          </a:p>
        </p:txBody>
      </p:sp>
    </p:spTree>
    <p:extLst>
      <p:ext uri="{BB962C8B-B14F-4D97-AF65-F5344CB8AC3E}">
        <p14:creationId xmlns:p14="http://schemas.microsoft.com/office/powerpoint/2010/main" val="638804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AEA567D-E230-1341-AB5E-678560902553}"/>
              </a:ext>
            </a:extLst>
          </p:cNvPr>
          <p:cNvGrpSpPr>
            <a:grpSpLocks/>
          </p:cNvGrpSpPr>
          <p:nvPr/>
        </p:nvGrpSpPr>
        <p:grpSpPr bwMode="auto">
          <a:xfrm>
            <a:off x="3290887" y="0"/>
            <a:ext cx="5406546" cy="7053535"/>
            <a:chOff x="1067209" y="1056823"/>
            <a:chExt cx="70979" cy="85231"/>
          </a:xfrm>
        </p:grpSpPr>
        <p:pic>
          <p:nvPicPr>
            <p:cNvPr id="5" name="Picture 4">
              <a:extLst>
                <a:ext uri="{FF2B5EF4-FFF2-40B4-BE49-F238E27FC236}">
                  <a16:creationId xmlns:a16="http://schemas.microsoft.com/office/drawing/2014/main" id="{F9339B73-9324-8946-B215-9B88BEB1F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772" y="1056845"/>
              <a:ext cx="69951" cy="827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chemeClr val="dk1">
                      <a:lumMod val="0"/>
                      <a:lumOff val="0"/>
                    </a:schemeClr>
                  </a:solidFill>
                  <a:miter lim="800000"/>
                  <a:headEnd/>
                  <a:tailEnd/>
                </a14:hiddenLine>
              </a:ext>
              <a:ext uri="{AF507438-7753-43E0-B8FC-AC1667EBCBE1}">
                <a14:hiddenEffects xmlns:a14="http://schemas.microsoft.com/office/drawing/2010/main">
                  <a:effectLst/>
                </a14:hiddenEffects>
              </a:ext>
            </a:extLst>
          </p:spPr>
        </p:pic>
        <p:cxnSp>
          <p:nvCxnSpPr>
            <p:cNvPr id="6" name="AutoShape 31">
              <a:extLst>
                <a:ext uri="{FF2B5EF4-FFF2-40B4-BE49-F238E27FC236}">
                  <a16:creationId xmlns:a16="http://schemas.microsoft.com/office/drawing/2014/main" id="{FCE4EE48-6EB6-994A-895B-11BC38C551E4}"/>
                </a:ext>
              </a:extLst>
            </p:cNvPr>
            <p:cNvCxnSpPr>
              <a:cxnSpLocks noChangeShapeType="1"/>
            </p:cNvCxnSpPr>
            <p:nvPr/>
          </p:nvCxnSpPr>
          <p:spPr bwMode="auto">
            <a:xfrm flipV="1">
              <a:off x="1067293" y="1056908"/>
              <a:ext cx="70895" cy="112"/>
            </a:xfrm>
            <a:prstGeom prst="straightConnector1">
              <a:avLst/>
            </a:prstGeom>
            <a:noFill/>
            <a:ln w="25400">
              <a:solidFill>
                <a:schemeClr val="dk1">
                  <a:lumMod val="0"/>
                  <a:lumOff val="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sp>
          <p:nvSpPr>
            <p:cNvPr id="7" name="Rectangle 6">
              <a:extLst>
                <a:ext uri="{FF2B5EF4-FFF2-40B4-BE49-F238E27FC236}">
                  <a16:creationId xmlns:a16="http://schemas.microsoft.com/office/drawing/2014/main" id="{58D39062-DD47-DD4B-9462-FF65C30748D2}"/>
                </a:ext>
              </a:extLst>
            </p:cNvPr>
            <p:cNvSpPr>
              <a:spLocks noChangeArrowheads="1"/>
            </p:cNvSpPr>
            <p:nvPr/>
          </p:nvSpPr>
          <p:spPr bwMode="auto">
            <a:xfrm>
              <a:off x="1067209" y="1056823"/>
              <a:ext cx="677" cy="85231"/>
            </a:xfrm>
            <a:prstGeom prst="rect">
              <a:avLst/>
            </a:prstGeom>
            <a:solidFill>
              <a:srgbClr val="FFFFFF"/>
            </a:solidFill>
            <a:ln w="9525" algn="in">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rot="0" vert="horz" wrap="square" lIns="36576" tIns="36576" rIns="36576" bIns="36576" anchor="t" anchorCtr="0" upright="1">
              <a:noAutofit/>
            </a:bodyPr>
            <a:lstStyle/>
            <a:p>
              <a:endParaRPr lang="en-US"/>
            </a:p>
          </p:txBody>
        </p:sp>
      </p:grpSp>
    </p:spTree>
    <p:extLst>
      <p:ext uri="{BB962C8B-B14F-4D97-AF65-F5344CB8AC3E}">
        <p14:creationId xmlns:p14="http://schemas.microsoft.com/office/powerpoint/2010/main" val="3040710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58CBB-9071-9842-A87E-A2F6DA4F61AF}"/>
              </a:ext>
            </a:extLst>
          </p:cNvPr>
          <p:cNvSpPr>
            <a:spLocks noGrp="1"/>
          </p:cNvSpPr>
          <p:nvPr>
            <p:ph type="title"/>
          </p:nvPr>
        </p:nvSpPr>
        <p:spPr/>
        <p:txBody>
          <a:bodyPr/>
          <a:lstStyle/>
          <a:p>
            <a:r>
              <a:rPr lang="en-US" dirty="0"/>
              <a:t>Alternative procedure:</a:t>
            </a:r>
          </a:p>
        </p:txBody>
      </p:sp>
      <p:sp>
        <p:nvSpPr>
          <p:cNvPr id="3" name="Content Placeholder 2">
            <a:extLst>
              <a:ext uri="{FF2B5EF4-FFF2-40B4-BE49-F238E27FC236}">
                <a16:creationId xmlns:a16="http://schemas.microsoft.com/office/drawing/2014/main" id="{EAEB75EC-4FEC-9C4F-8B3B-C85C957C2E43}"/>
              </a:ext>
            </a:extLst>
          </p:cNvPr>
          <p:cNvSpPr>
            <a:spLocks noGrp="1"/>
          </p:cNvSpPr>
          <p:nvPr>
            <p:ph idx="1"/>
          </p:nvPr>
        </p:nvSpPr>
        <p:spPr>
          <a:xfrm>
            <a:off x="838200" y="1825624"/>
            <a:ext cx="10515600" cy="4742815"/>
          </a:xfrm>
        </p:spPr>
        <p:txBody>
          <a:bodyPr>
            <a:normAutofit fontScale="85000" lnSpcReduction="20000"/>
          </a:bodyPr>
          <a:lstStyle/>
          <a:p>
            <a:pPr marL="0" indent="0">
              <a:buNone/>
            </a:pPr>
            <a:r>
              <a:rPr lang="en-US" dirty="0"/>
              <a:t>One alternative procedure would begin by establishing the location of the thermocline at an individual station (the point where the temperature change between depths is </a:t>
            </a:r>
            <a:r>
              <a:rPr lang="en-US" u="sng" dirty="0"/>
              <a:t>&gt;</a:t>
            </a:r>
            <a:r>
              <a:rPr lang="en-US" dirty="0"/>
              <a:t> 1˚C), as is done currently.  </a:t>
            </a:r>
          </a:p>
          <a:p>
            <a:pPr marL="0" indent="0">
              <a:buNone/>
            </a:pPr>
            <a:r>
              <a:rPr lang="en-US" dirty="0" err="1"/>
              <a:t>Epilimnetic</a:t>
            </a:r>
            <a:r>
              <a:rPr lang="en-US" dirty="0"/>
              <a:t> or water column DO samples along the vertical profile would then be aggregated via the median.  This would represent the average DO at this station, but in a way that does not presume how the samples are distributed or allow outlier samples to have undue influence.  </a:t>
            </a:r>
          </a:p>
          <a:p>
            <a:pPr marL="0" indent="0">
              <a:buNone/>
            </a:pPr>
            <a:r>
              <a:rPr lang="en-US" dirty="0"/>
              <a:t>The next step would be the aggregation of all “</a:t>
            </a:r>
            <a:r>
              <a:rPr lang="en-US" dirty="0" err="1"/>
              <a:t>epilimnon</a:t>
            </a:r>
            <a:r>
              <a:rPr lang="en-US" dirty="0"/>
              <a:t>/water column medians” generated at stations visited during the same monitoring run.  A median would again be used for the same reasons as above.  The end result would be a snapshot of a water body’s DO concentration for a particular monitoring run. </a:t>
            </a:r>
          </a:p>
          <a:p>
            <a:pPr marL="0" indent="0">
              <a:buNone/>
            </a:pPr>
            <a:r>
              <a:rPr lang="en-US" dirty="0"/>
              <a:t>The end result would be an exceedance rate that could be reasonably interpreted as “Aquatic life had unsuitable habitat X% of the time when the lake/reservoir was monitored.”  This exceedance rate would then be evaluated against the 10% rule to determine criteria attainment status for the lake/reservoir assessment unit.  </a:t>
            </a:r>
          </a:p>
        </p:txBody>
      </p:sp>
    </p:spTree>
    <p:extLst>
      <p:ext uri="{BB962C8B-B14F-4D97-AF65-F5344CB8AC3E}">
        <p14:creationId xmlns:p14="http://schemas.microsoft.com/office/powerpoint/2010/main" val="3515155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B21D7-40F6-2243-BDCC-37355D761966}"/>
              </a:ext>
            </a:extLst>
          </p:cNvPr>
          <p:cNvSpPr>
            <a:spLocks noGrp="1"/>
          </p:cNvSpPr>
          <p:nvPr>
            <p:ph type="title"/>
          </p:nvPr>
        </p:nvSpPr>
        <p:spPr/>
        <p:txBody>
          <a:bodyPr/>
          <a:lstStyle/>
          <a:p>
            <a:pPr algn="ctr"/>
            <a:r>
              <a:rPr lang="en-US" dirty="0"/>
              <a:t>Dissolved oxygen (DO) is the most important metric of lake water quality</a:t>
            </a:r>
          </a:p>
        </p:txBody>
      </p:sp>
      <p:sp>
        <p:nvSpPr>
          <p:cNvPr id="3" name="Content Placeholder 2">
            <a:extLst>
              <a:ext uri="{FF2B5EF4-FFF2-40B4-BE49-F238E27FC236}">
                <a16:creationId xmlns:a16="http://schemas.microsoft.com/office/drawing/2014/main" id="{FBFAC46A-C6BF-0A45-95BE-5E67436A6C40}"/>
              </a:ext>
            </a:extLst>
          </p:cNvPr>
          <p:cNvSpPr>
            <a:spLocks noGrp="1"/>
          </p:cNvSpPr>
          <p:nvPr>
            <p:ph idx="1"/>
          </p:nvPr>
        </p:nvSpPr>
        <p:spPr>
          <a:xfrm>
            <a:off x="-282503" y="2208464"/>
            <a:ext cx="4714301" cy="4351338"/>
          </a:xfrm>
        </p:spPr>
        <p:txBody>
          <a:bodyPr>
            <a:normAutofit/>
          </a:bodyPr>
          <a:lstStyle/>
          <a:p>
            <a:pPr marL="0" indent="0" algn="ctr">
              <a:buNone/>
            </a:pPr>
            <a:r>
              <a:rPr lang="en-US" sz="3000" dirty="0"/>
              <a:t>Governs the habitat and behavior of aquatic organisms</a:t>
            </a:r>
          </a:p>
          <a:p>
            <a:pPr algn="ctr"/>
            <a:endParaRPr lang="en-US" sz="3000" dirty="0"/>
          </a:p>
        </p:txBody>
      </p:sp>
      <p:sp>
        <p:nvSpPr>
          <p:cNvPr id="4" name="TextBox 3">
            <a:extLst>
              <a:ext uri="{FF2B5EF4-FFF2-40B4-BE49-F238E27FC236}">
                <a16:creationId xmlns:a16="http://schemas.microsoft.com/office/drawing/2014/main" id="{0B9B39B5-4D43-4516-8891-8CC98BC1E7C2}"/>
              </a:ext>
            </a:extLst>
          </p:cNvPr>
          <p:cNvSpPr txBox="1"/>
          <p:nvPr/>
        </p:nvSpPr>
        <p:spPr>
          <a:xfrm>
            <a:off x="9738911" y="2644048"/>
            <a:ext cx="1839817" cy="784952"/>
          </a:xfrm>
          <a:prstGeom prst="rect">
            <a:avLst/>
          </a:prstGeom>
          <a:noFill/>
        </p:spPr>
        <p:txBody>
          <a:bodyPr wrap="square" rtlCol="0">
            <a:spAutoFit/>
          </a:bodyPr>
          <a:lstStyle/>
          <a:p>
            <a:endParaRPr lang="en-US" dirty="0"/>
          </a:p>
        </p:txBody>
      </p:sp>
      <p:sp>
        <p:nvSpPr>
          <p:cNvPr id="6" name="Content Placeholder 2">
            <a:extLst>
              <a:ext uri="{FF2B5EF4-FFF2-40B4-BE49-F238E27FC236}">
                <a16:creationId xmlns:a16="http://schemas.microsoft.com/office/drawing/2014/main" id="{F2E7100D-D11F-482D-9201-A1E4ACB9B61B}"/>
              </a:ext>
            </a:extLst>
          </p:cNvPr>
          <p:cNvSpPr txBox="1">
            <a:spLocks/>
          </p:cNvSpPr>
          <p:nvPr/>
        </p:nvSpPr>
        <p:spPr>
          <a:xfrm>
            <a:off x="3818197" y="2213799"/>
            <a:ext cx="4944760"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t>Promotes the release of nutrients and metals</a:t>
            </a:r>
          </a:p>
        </p:txBody>
      </p:sp>
      <p:sp>
        <p:nvSpPr>
          <p:cNvPr id="7" name="Content Placeholder 2">
            <a:extLst>
              <a:ext uri="{FF2B5EF4-FFF2-40B4-BE49-F238E27FC236}">
                <a16:creationId xmlns:a16="http://schemas.microsoft.com/office/drawing/2014/main" id="{B3FEA1E0-4A67-4DAF-83EE-564AA73A5CA4}"/>
              </a:ext>
            </a:extLst>
          </p:cNvPr>
          <p:cNvSpPr txBox="1">
            <a:spLocks/>
          </p:cNvSpPr>
          <p:nvPr/>
        </p:nvSpPr>
        <p:spPr>
          <a:xfrm>
            <a:off x="8524878" y="2213799"/>
            <a:ext cx="3285879" cy="18418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t>Is an indicator of many ecological processes</a:t>
            </a:r>
          </a:p>
        </p:txBody>
      </p:sp>
      <p:pic>
        <p:nvPicPr>
          <p:cNvPr id="1028" name="Picture 4">
            <a:extLst>
              <a:ext uri="{FF2B5EF4-FFF2-40B4-BE49-F238E27FC236}">
                <a16:creationId xmlns:a16="http://schemas.microsoft.com/office/drawing/2014/main" id="{C868FA14-DFE0-4E9E-8822-67791E71B8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22" r="9509"/>
          <a:stretch/>
        </p:blipFill>
        <p:spPr bwMode="auto">
          <a:xfrm>
            <a:off x="4349915" y="3642060"/>
            <a:ext cx="3561284" cy="23999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Landsat Data Led to a Breakthrough for Lake Erie Toxic Algal ...">
            <a:extLst>
              <a:ext uri="{FF2B5EF4-FFF2-40B4-BE49-F238E27FC236}">
                <a16:creationId xmlns:a16="http://schemas.microsoft.com/office/drawing/2014/main" id="{042BCAA7-9BE9-40B3-BAA9-54CAE82AC4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920"/>
          <a:stretch/>
        </p:blipFill>
        <p:spPr bwMode="auto">
          <a:xfrm>
            <a:off x="8292850" y="3637582"/>
            <a:ext cx="3561284" cy="23877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77FEFC8-D0EB-44ED-82EF-3F21A2745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415" y="3637582"/>
            <a:ext cx="3760759" cy="2387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197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9CFB9-928D-D74B-8E17-F57ECB3AF7B5}"/>
              </a:ext>
            </a:extLst>
          </p:cNvPr>
          <p:cNvSpPr>
            <a:spLocks noGrp="1"/>
          </p:cNvSpPr>
          <p:nvPr>
            <p:ph type="title"/>
          </p:nvPr>
        </p:nvSpPr>
        <p:spPr/>
        <p:txBody>
          <a:bodyPr/>
          <a:lstStyle/>
          <a:p>
            <a:endParaRPr lang="en-US"/>
          </a:p>
        </p:txBody>
      </p:sp>
      <p:grpSp>
        <p:nvGrpSpPr>
          <p:cNvPr id="4" name="Group 3">
            <a:extLst>
              <a:ext uri="{FF2B5EF4-FFF2-40B4-BE49-F238E27FC236}">
                <a16:creationId xmlns:a16="http://schemas.microsoft.com/office/drawing/2014/main" id="{85D98A51-6412-064F-8BBF-3129FA938B00}"/>
              </a:ext>
            </a:extLst>
          </p:cNvPr>
          <p:cNvGrpSpPr>
            <a:grpSpLocks/>
          </p:cNvGrpSpPr>
          <p:nvPr/>
        </p:nvGrpSpPr>
        <p:grpSpPr bwMode="auto">
          <a:xfrm>
            <a:off x="3190834" y="365125"/>
            <a:ext cx="5810332" cy="7846696"/>
            <a:chOff x="1067307" y="1056837"/>
            <a:chExt cx="70416" cy="85231"/>
          </a:xfrm>
        </p:grpSpPr>
        <p:pic>
          <p:nvPicPr>
            <p:cNvPr id="5" name="Picture 4">
              <a:extLst>
                <a:ext uri="{FF2B5EF4-FFF2-40B4-BE49-F238E27FC236}">
                  <a16:creationId xmlns:a16="http://schemas.microsoft.com/office/drawing/2014/main" id="{91021A19-31AB-4344-BD00-01761900D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772" y="1057526"/>
              <a:ext cx="69951" cy="68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chemeClr val="dk1">
                      <a:lumMod val="0"/>
                      <a:lumOff val="0"/>
                    </a:schemeClr>
                  </a:solidFill>
                  <a:miter lim="800000"/>
                  <a:headEnd/>
                  <a:tailEnd/>
                </a14:hiddenLine>
              </a:ext>
              <a:ext uri="{AF507438-7753-43E0-B8FC-AC1667EBCBE1}">
                <a14:hiddenEffects xmlns:a14="http://schemas.microsoft.com/office/drawing/2010/main">
                  <a:effectLst/>
                </a14:hiddenEffects>
              </a:ext>
            </a:extLst>
          </p:spPr>
        </p:pic>
        <p:sp>
          <p:nvSpPr>
            <p:cNvPr id="6" name="Rectangle 5">
              <a:extLst>
                <a:ext uri="{FF2B5EF4-FFF2-40B4-BE49-F238E27FC236}">
                  <a16:creationId xmlns:a16="http://schemas.microsoft.com/office/drawing/2014/main" id="{E2177748-8D0F-5F45-9BCC-25F3DE829FF3}"/>
                </a:ext>
              </a:extLst>
            </p:cNvPr>
            <p:cNvSpPr>
              <a:spLocks noChangeArrowheads="1"/>
            </p:cNvSpPr>
            <p:nvPr/>
          </p:nvSpPr>
          <p:spPr bwMode="auto">
            <a:xfrm>
              <a:off x="1067336" y="1056837"/>
              <a:ext cx="677" cy="85231"/>
            </a:xfrm>
            <a:prstGeom prst="rect">
              <a:avLst/>
            </a:prstGeom>
            <a:solidFill>
              <a:srgbClr val="FFFFFF"/>
            </a:solidFill>
            <a:ln w="9525" algn="in">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rot="0" vert="horz" wrap="square" lIns="36576" tIns="36576" rIns="36576" bIns="36576" anchor="t" anchorCtr="0" upright="1">
              <a:noAutofit/>
            </a:bodyPr>
            <a:lstStyle/>
            <a:p>
              <a:endParaRPr lang="en-US"/>
            </a:p>
          </p:txBody>
        </p:sp>
        <p:cxnSp>
          <p:nvCxnSpPr>
            <p:cNvPr id="7" name="AutoShape 40">
              <a:extLst>
                <a:ext uri="{FF2B5EF4-FFF2-40B4-BE49-F238E27FC236}">
                  <a16:creationId xmlns:a16="http://schemas.microsoft.com/office/drawing/2014/main" id="{2180711F-FD73-E04C-950C-4B46D789CE7C}"/>
                </a:ext>
              </a:extLst>
            </p:cNvPr>
            <p:cNvCxnSpPr>
              <a:cxnSpLocks noChangeShapeType="1"/>
            </p:cNvCxnSpPr>
            <p:nvPr/>
          </p:nvCxnSpPr>
          <p:spPr bwMode="auto">
            <a:xfrm flipV="1">
              <a:off x="1067307" y="1057260"/>
              <a:ext cx="70104" cy="113"/>
            </a:xfrm>
            <a:prstGeom prst="straightConnector1">
              <a:avLst/>
            </a:prstGeom>
            <a:noFill/>
            <a:ln w="25400">
              <a:solidFill>
                <a:sysClr val="windowText" lastClr="000000">
                  <a:lumMod val="0"/>
                  <a:lumOff val="0"/>
                </a:sys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grpSp>
    </p:spTree>
    <p:extLst>
      <p:ext uri="{BB962C8B-B14F-4D97-AF65-F5344CB8AC3E}">
        <p14:creationId xmlns:p14="http://schemas.microsoft.com/office/powerpoint/2010/main" val="1688249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97CC4-7CBC-8C42-9CB7-CE4D1ABD425A}"/>
              </a:ext>
            </a:extLst>
          </p:cNvPr>
          <p:cNvSpPr>
            <a:spLocks noGrp="1"/>
          </p:cNvSpPr>
          <p:nvPr>
            <p:ph type="title"/>
          </p:nvPr>
        </p:nvSpPr>
        <p:spPr/>
        <p:txBody>
          <a:bodyPr/>
          <a:lstStyle/>
          <a:p>
            <a:r>
              <a:rPr lang="en-US" dirty="0"/>
              <a:t>Concerns with this approach</a:t>
            </a:r>
          </a:p>
        </p:txBody>
      </p:sp>
      <p:sp>
        <p:nvSpPr>
          <p:cNvPr id="3" name="Content Placeholder 2">
            <a:extLst>
              <a:ext uri="{FF2B5EF4-FFF2-40B4-BE49-F238E27FC236}">
                <a16:creationId xmlns:a16="http://schemas.microsoft.com/office/drawing/2014/main" id="{FE34F2E0-CABE-5B46-8F8B-39C25977FD1C}"/>
              </a:ext>
            </a:extLst>
          </p:cNvPr>
          <p:cNvSpPr>
            <a:spLocks noGrp="1"/>
          </p:cNvSpPr>
          <p:nvPr>
            <p:ph idx="1"/>
          </p:nvPr>
        </p:nvSpPr>
        <p:spPr/>
        <p:txBody>
          <a:bodyPr/>
          <a:lstStyle/>
          <a:p>
            <a:r>
              <a:rPr lang="en-US" dirty="0"/>
              <a:t>Only </a:t>
            </a:r>
            <a:r>
              <a:rPr lang="en-US" dirty="0" err="1"/>
              <a:t>epilimnetic</a:t>
            </a:r>
            <a:r>
              <a:rPr lang="en-US" dirty="0"/>
              <a:t> measurements</a:t>
            </a:r>
          </a:p>
          <a:p>
            <a:r>
              <a:rPr lang="en-US" dirty="0"/>
              <a:t>Only mg/L used, not % saturation</a:t>
            </a:r>
          </a:p>
          <a:p>
            <a:r>
              <a:rPr lang="en-US" dirty="0"/>
              <a:t>Massive spatial averaging within a profile, over time, and among spatial units</a:t>
            </a:r>
          </a:p>
          <a:p>
            <a:r>
              <a:rPr lang="en-US" dirty="0"/>
              <a:t>Aggregation over 6-year time span could mask water quality changes</a:t>
            </a:r>
          </a:p>
        </p:txBody>
      </p:sp>
    </p:spTree>
    <p:extLst>
      <p:ext uri="{BB962C8B-B14F-4D97-AF65-F5344CB8AC3E}">
        <p14:creationId xmlns:p14="http://schemas.microsoft.com/office/powerpoint/2010/main" val="1856792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B4C7-7D4E-4869-9E25-9EF96511D817}"/>
              </a:ext>
            </a:extLst>
          </p:cNvPr>
          <p:cNvSpPr>
            <a:spLocks noGrp="1"/>
          </p:cNvSpPr>
          <p:nvPr>
            <p:ph type="title"/>
          </p:nvPr>
        </p:nvSpPr>
        <p:spPr/>
        <p:txBody>
          <a:bodyPr>
            <a:normAutofit/>
          </a:bodyPr>
          <a:lstStyle/>
          <a:p>
            <a:r>
              <a:rPr lang="en-US" dirty="0"/>
              <a:t>DO may be quantified as mg/L or % saturation</a:t>
            </a:r>
          </a:p>
        </p:txBody>
      </p:sp>
      <p:sp>
        <p:nvSpPr>
          <p:cNvPr id="3" name="Content Placeholder 2">
            <a:extLst>
              <a:ext uri="{FF2B5EF4-FFF2-40B4-BE49-F238E27FC236}">
                <a16:creationId xmlns:a16="http://schemas.microsoft.com/office/drawing/2014/main" id="{D19B08A0-5528-4BF6-B8E0-82ABC3E931AD}"/>
              </a:ext>
            </a:extLst>
          </p:cNvPr>
          <p:cNvSpPr>
            <a:spLocks noGrp="1"/>
          </p:cNvSpPr>
          <p:nvPr>
            <p:ph idx="1"/>
          </p:nvPr>
        </p:nvSpPr>
        <p:spPr>
          <a:xfrm>
            <a:off x="339437" y="2003755"/>
            <a:ext cx="7533904" cy="4351338"/>
          </a:xfrm>
        </p:spPr>
        <p:txBody>
          <a:bodyPr/>
          <a:lstStyle/>
          <a:p>
            <a:r>
              <a:rPr lang="en-US" dirty="0"/>
              <a:t>Winkler titration method developed in 1888 provides a mass concentration in mg/L</a:t>
            </a:r>
          </a:p>
          <a:p>
            <a:r>
              <a:rPr lang="en-US" dirty="0"/>
              <a:t>Previously, % saturation previously difficult to estimate </a:t>
            </a:r>
          </a:p>
          <a:p>
            <a:r>
              <a:rPr lang="en-US" dirty="0"/>
              <a:t>Now, % saturation is available on most handheld DO sensors, and has become a critically important metric by which to assess water quality</a:t>
            </a:r>
          </a:p>
        </p:txBody>
      </p:sp>
      <p:pic>
        <p:nvPicPr>
          <p:cNvPr id="6146" name="Picture 2" descr="Lajos Winkler - Wikipedia">
            <a:extLst>
              <a:ext uri="{FF2B5EF4-FFF2-40B4-BE49-F238E27FC236}">
                <a16:creationId xmlns:a16="http://schemas.microsoft.com/office/drawing/2014/main" id="{CD7748F9-6C37-4C34-BC81-5FE9F4BBB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3158" y="2892722"/>
            <a:ext cx="2699253" cy="387710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inkler titration | NOAA Teacher at Sea Blog">
            <a:extLst>
              <a:ext uri="{FF2B5EF4-FFF2-40B4-BE49-F238E27FC236}">
                <a16:creationId xmlns:a16="http://schemas.microsoft.com/office/drawing/2014/main" id="{0407E943-308B-47B8-82CB-3E85BC455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371" y="1521835"/>
            <a:ext cx="3571875"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223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E382-E120-9D4E-8FFE-F414668D4E1E}"/>
              </a:ext>
            </a:extLst>
          </p:cNvPr>
          <p:cNvSpPr>
            <a:spLocks noGrp="1"/>
          </p:cNvSpPr>
          <p:nvPr>
            <p:ph type="title"/>
          </p:nvPr>
        </p:nvSpPr>
        <p:spPr/>
        <p:txBody>
          <a:bodyPr/>
          <a:lstStyle/>
          <a:p>
            <a:r>
              <a:rPr lang="en-US" dirty="0"/>
              <a:t>DO may be quantified as mg/L or % saturation</a:t>
            </a:r>
          </a:p>
        </p:txBody>
      </p:sp>
      <p:sp>
        <p:nvSpPr>
          <p:cNvPr id="3" name="Content Placeholder 2">
            <a:extLst>
              <a:ext uri="{FF2B5EF4-FFF2-40B4-BE49-F238E27FC236}">
                <a16:creationId xmlns:a16="http://schemas.microsoft.com/office/drawing/2014/main" id="{18FDF37C-8543-B24F-838D-9AB3949DCFAD}"/>
              </a:ext>
            </a:extLst>
          </p:cNvPr>
          <p:cNvSpPr>
            <a:spLocks noGrp="1"/>
          </p:cNvSpPr>
          <p:nvPr>
            <p:ph idx="1"/>
          </p:nvPr>
        </p:nvSpPr>
        <p:spPr>
          <a:xfrm>
            <a:off x="838200" y="1825625"/>
            <a:ext cx="6423212" cy="4351338"/>
          </a:xfrm>
        </p:spPr>
        <p:txBody>
          <a:bodyPr>
            <a:normAutofit lnSpcReduction="10000"/>
          </a:bodyPr>
          <a:lstStyle/>
          <a:p>
            <a:r>
              <a:rPr lang="en-US" dirty="0"/>
              <a:t>Percent saturation ranges from 0% (no oxygen present) to 100% (in equilibrium with atmospheric oxygen concentrations) to &gt;100% (supersaturation)</a:t>
            </a:r>
          </a:p>
          <a:p>
            <a:r>
              <a:rPr lang="en-US" dirty="0"/>
              <a:t>Oxygen solubility increases with water temperature, so important to measure both when comparing DO conditions across waterbodies</a:t>
            </a:r>
          </a:p>
          <a:p>
            <a:r>
              <a:rPr lang="en-US" dirty="0"/>
              <a:t>This is especially important for year-round monitoring of waterbodies, which will exhibit varying temperatures</a:t>
            </a:r>
            <a:endParaRPr lang="en-US" dirty="0">
              <a:highlight>
                <a:srgbClr val="FFFF00"/>
              </a:highlight>
            </a:endParaRPr>
          </a:p>
          <a:p>
            <a:endParaRPr lang="en-US" dirty="0"/>
          </a:p>
        </p:txBody>
      </p:sp>
      <p:pic>
        <p:nvPicPr>
          <p:cNvPr id="6" name="image1.png">
            <a:extLst>
              <a:ext uri="{FF2B5EF4-FFF2-40B4-BE49-F238E27FC236}">
                <a16:creationId xmlns:a16="http://schemas.microsoft.com/office/drawing/2014/main" id="{D64A3A94-26F1-40D6-9CFC-4178FC4A5258}"/>
              </a:ext>
            </a:extLst>
          </p:cNvPr>
          <p:cNvPicPr/>
          <p:nvPr/>
        </p:nvPicPr>
        <p:blipFill>
          <a:blip r:embed="rId3"/>
          <a:srcRect/>
          <a:stretch>
            <a:fillRect/>
          </a:stretch>
        </p:blipFill>
        <p:spPr>
          <a:xfrm>
            <a:off x="7496735" y="2310606"/>
            <a:ext cx="4191000" cy="3381375"/>
          </a:xfrm>
          <a:prstGeom prst="rect">
            <a:avLst/>
          </a:prstGeom>
          <a:ln/>
        </p:spPr>
      </p:pic>
    </p:spTree>
    <p:extLst>
      <p:ext uri="{BB962C8B-B14F-4D97-AF65-F5344CB8AC3E}">
        <p14:creationId xmlns:p14="http://schemas.microsoft.com/office/powerpoint/2010/main" val="2724970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hord 5">
            <a:extLst>
              <a:ext uri="{FF2B5EF4-FFF2-40B4-BE49-F238E27FC236}">
                <a16:creationId xmlns:a16="http://schemas.microsoft.com/office/drawing/2014/main" id="{2AF38385-9732-47FC-849C-1CA963E1C0E6}"/>
              </a:ext>
            </a:extLst>
          </p:cNvPr>
          <p:cNvSpPr/>
          <p:nvPr/>
        </p:nvSpPr>
        <p:spPr>
          <a:xfrm rot="17186313">
            <a:off x="2928268" y="202406"/>
            <a:ext cx="5660615" cy="6989177"/>
          </a:xfrm>
          <a:prstGeom prst="chord">
            <a:avLst>
              <a:gd name="adj1" fmla="val 3373931"/>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hord 93">
            <a:extLst>
              <a:ext uri="{FF2B5EF4-FFF2-40B4-BE49-F238E27FC236}">
                <a16:creationId xmlns:a16="http://schemas.microsoft.com/office/drawing/2014/main" id="{9E729906-3A3D-4FE9-97A5-274ABE7AB520}"/>
              </a:ext>
            </a:extLst>
          </p:cNvPr>
          <p:cNvSpPr/>
          <p:nvPr/>
        </p:nvSpPr>
        <p:spPr>
          <a:xfrm rot="17186313">
            <a:off x="2926129" y="196592"/>
            <a:ext cx="5660615" cy="6989177"/>
          </a:xfrm>
          <a:prstGeom prst="chord">
            <a:avLst>
              <a:gd name="adj1" fmla="val 3373931"/>
              <a:gd name="adj2" fmla="val 16200000"/>
            </a:avLst>
          </a:prstGeom>
          <a:gradFill flip="none" rotWithShape="1">
            <a:gsLst>
              <a:gs pos="0">
                <a:srgbClr val="FF0000"/>
              </a:gs>
              <a:gs pos="100000">
                <a:schemeClr val="accent1">
                  <a:lumMod val="30000"/>
                  <a:lumOff val="70000"/>
                  <a:alpha val="54000"/>
                </a:schemeClr>
              </a:gs>
            </a:gsLst>
            <a:lin ang="204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861EE-6579-4A3E-841B-37F7A51BD7FF}"/>
              </a:ext>
            </a:extLst>
          </p:cNvPr>
          <p:cNvSpPr>
            <a:spLocks noGrp="1"/>
          </p:cNvSpPr>
          <p:nvPr>
            <p:ph type="title"/>
          </p:nvPr>
        </p:nvSpPr>
        <p:spPr>
          <a:xfrm>
            <a:off x="838200" y="121724"/>
            <a:ext cx="10515600" cy="1325563"/>
          </a:xfrm>
        </p:spPr>
        <p:txBody>
          <a:bodyPr>
            <a:normAutofit/>
          </a:bodyPr>
          <a:lstStyle/>
          <a:p>
            <a:pPr algn="ctr"/>
            <a:r>
              <a:rPr lang="en-US" sz="4000" dirty="0"/>
              <a:t>DO serves as a ‘gatekeeper’ for many ecological and biogeochemical processes</a:t>
            </a:r>
          </a:p>
        </p:txBody>
      </p:sp>
      <p:grpSp>
        <p:nvGrpSpPr>
          <p:cNvPr id="7" name="Group 6">
            <a:extLst>
              <a:ext uri="{FF2B5EF4-FFF2-40B4-BE49-F238E27FC236}">
                <a16:creationId xmlns:a16="http://schemas.microsoft.com/office/drawing/2014/main" id="{A9856790-2CF2-46E8-9FB8-A0ABF6DFF0BF}"/>
              </a:ext>
            </a:extLst>
          </p:cNvPr>
          <p:cNvGrpSpPr/>
          <p:nvPr/>
        </p:nvGrpSpPr>
        <p:grpSpPr>
          <a:xfrm>
            <a:off x="2608446" y="2783019"/>
            <a:ext cx="6228125" cy="1941097"/>
            <a:chOff x="663307" y="4607531"/>
            <a:chExt cx="2921965" cy="915252"/>
          </a:xfrm>
        </p:grpSpPr>
        <p:sp>
          <p:nvSpPr>
            <p:cNvPr id="8" name="Explosion: 8 Points 7">
              <a:extLst>
                <a:ext uri="{FF2B5EF4-FFF2-40B4-BE49-F238E27FC236}">
                  <a16:creationId xmlns:a16="http://schemas.microsoft.com/office/drawing/2014/main" id="{0BBB4117-6CCF-4973-9958-C950FABFFB1B}"/>
                </a:ext>
              </a:extLst>
            </p:cNvPr>
            <p:cNvSpPr/>
            <p:nvPr/>
          </p:nvSpPr>
          <p:spPr>
            <a:xfrm>
              <a:off x="663307" y="4658899"/>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xplosion: 8 Points 8">
              <a:extLst>
                <a:ext uri="{FF2B5EF4-FFF2-40B4-BE49-F238E27FC236}">
                  <a16:creationId xmlns:a16="http://schemas.microsoft.com/office/drawing/2014/main" id="{4E160AB1-3974-4293-AB35-8E7BB9780339}"/>
                </a:ext>
              </a:extLst>
            </p:cNvPr>
            <p:cNvSpPr/>
            <p:nvPr/>
          </p:nvSpPr>
          <p:spPr>
            <a:xfrm>
              <a:off x="3038933" y="47094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xplosion: 8 Points 9">
              <a:extLst>
                <a:ext uri="{FF2B5EF4-FFF2-40B4-BE49-F238E27FC236}">
                  <a16:creationId xmlns:a16="http://schemas.microsoft.com/office/drawing/2014/main" id="{D7F85B24-6E5B-4EB2-B774-CF127F401AAF}"/>
                </a:ext>
              </a:extLst>
            </p:cNvPr>
            <p:cNvSpPr/>
            <p:nvPr/>
          </p:nvSpPr>
          <p:spPr>
            <a:xfrm>
              <a:off x="1096510" y="4658473"/>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xplosion: 8 Points 10">
              <a:extLst>
                <a:ext uri="{FF2B5EF4-FFF2-40B4-BE49-F238E27FC236}">
                  <a16:creationId xmlns:a16="http://schemas.microsoft.com/office/drawing/2014/main" id="{D7742D5A-1252-4339-96CB-06D1D3AE8A41}"/>
                </a:ext>
              </a:extLst>
            </p:cNvPr>
            <p:cNvSpPr/>
            <p:nvPr/>
          </p:nvSpPr>
          <p:spPr>
            <a:xfrm>
              <a:off x="1578531" y="4728250"/>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xplosion: 8 Points 11">
              <a:extLst>
                <a:ext uri="{FF2B5EF4-FFF2-40B4-BE49-F238E27FC236}">
                  <a16:creationId xmlns:a16="http://schemas.microsoft.com/office/drawing/2014/main" id="{D19C40DB-9653-40E4-A5CE-A44088555D4C}"/>
                </a:ext>
              </a:extLst>
            </p:cNvPr>
            <p:cNvSpPr/>
            <p:nvPr/>
          </p:nvSpPr>
          <p:spPr>
            <a:xfrm>
              <a:off x="1854948" y="463364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xplosion: 8 Points 12">
              <a:extLst>
                <a:ext uri="{FF2B5EF4-FFF2-40B4-BE49-F238E27FC236}">
                  <a16:creationId xmlns:a16="http://schemas.microsoft.com/office/drawing/2014/main" id="{A22561A5-7AB5-4D69-B074-586BF5806525}"/>
                </a:ext>
              </a:extLst>
            </p:cNvPr>
            <p:cNvSpPr/>
            <p:nvPr/>
          </p:nvSpPr>
          <p:spPr>
            <a:xfrm>
              <a:off x="2198517" y="47094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xplosion: 8 Points 13">
              <a:extLst>
                <a:ext uri="{FF2B5EF4-FFF2-40B4-BE49-F238E27FC236}">
                  <a16:creationId xmlns:a16="http://schemas.microsoft.com/office/drawing/2014/main" id="{2F0C678D-D040-45C4-A3B4-8641040FAE26}"/>
                </a:ext>
              </a:extLst>
            </p:cNvPr>
            <p:cNvSpPr/>
            <p:nvPr/>
          </p:nvSpPr>
          <p:spPr>
            <a:xfrm>
              <a:off x="1248309" y="47094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xplosion: 8 Points 14">
              <a:extLst>
                <a:ext uri="{FF2B5EF4-FFF2-40B4-BE49-F238E27FC236}">
                  <a16:creationId xmlns:a16="http://schemas.microsoft.com/office/drawing/2014/main" id="{1B2421BC-F828-45F0-8C46-8C3E2D68CF80}"/>
                </a:ext>
              </a:extLst>
            </p:cNvPr>
            <p:cNvSpPr/>
            <p:nvPr/>
          </p:nvSpPr>
          <p:spPr>
            <a:xfrm>
              <a:off x="1400709" y="48618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xplosion: 8 Points 15">
              <a:extLst>
                <a:ext uri="{FF2B5EF4-FFF2-40B4-BE49-F238E27FC236}">
                  <a16:creationId xmlns:a16="http://schemas.microsoft.com/office/drawing/2014/main" id="{E04A0CE8-D2E3-4931-9BB7-5694FE284BAF}"/>
                </a:ext>
              </a:extLst>
            </p:cNvPr>
            <p:cNvSpPr/>
            <p:nvPr/>
          </p:nvSpPr>
          <p:spPr>
            <a:xfrm>
              <a:off x="2418091" y="462978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xplosion: 8 Points 16">
              <a:extLst>
                <a:ext uri="{FF2B5EF4-FFF2-40B4-BE49-F238E27FC236}">
                  <a16:creationId xmlns:a16="http://schemas.microsoft.com/office/drawing/2014/main" id="{6905670D-2B5C-4984-A636-F9F693671431}"/>
                </a:ext>
              </a:extLst>
            </p:cNvPr>
            <p:cNvSpPr/>
            <p:nvPr/>
          </p:nvSpPr>
          <p:spPr>
            <a:xfrm>
              <a:off x="871785" y="4836557"/>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xplosion: 8 Points 17">
              <a:extLst>
                <a:ext uri="{FF2B5EF4-FFF2-40B4-BE49-F238E27FC236}">
                  <a16:creationId xmlns:a16="http://schemas.microsoft.com/office/drawing/2014/main" id="{44EFC281-234B-4F24-B40D-008AAC728320}"/>
                </a:ext>
              </a:extLst>
            </p:cNvPr>
            <p:cNvSpPr/>
            <p:nvPr/>
          </p:nvSpPr>
          <p:spPr>
            <a:xfrm>
              <a:off x="2623574" y="5004653"/>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xplosion: 8 Points 18">
              <a:extLst>
                <a:ext uri="{FF2B5EF4-FFF2-40B4-BE49-F238E27FC236}">
                  <a16:creationId xmlns:a16="http://schemas.microsoft.com/office/drawing/2014/main" id="{B57F3135-85E3-4FD1-9357-E7DB4075CEB6}"/>
                </a:ext>
              </a:extLst>
            </p:cNvPr>
            <p:cNvSpPr/>
            <p:nvPr/>
          </p:nvSpPr>
          <p:spPr>
            <a:xfrm>
              <a:off x="2770567" y="460753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xplosion: 8 Points 19">
              <a:extLst>
                <a:ext uri="{FF2B5EF4-FFF2-40B4-BE49-F238E27FC236}">
                  <a16:creationId xmlns:a16="http://schemas.microsoft.com/office/drawing/2014/main" id="{B578EBBD-FD39-4B01-947A-AB54459134D6}"/>
                </a:ext>
              </a:extLst>
            </p:cNvPr>
            <p:cNvSpPr/>
            <p:nvPr/>
          </p:nvSpPr>
          <p:spPr>
            <a:xfrm>
              <a:off x="3243560" y="523068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xplosion: 8 Points 20">
              <a:extLst>
                <a:ext uri="{FF2B5EF4-FFF2-40B4-BE49-F238E27FC236}">
                  <a16:creationId xmlns:a16="http://schemas.microsoft.com/office/drawing/2014/main" id="{EE8A6FB5-A036-4924-A334-66A12EF43A15}"/>
                </a:ext>
              </a:extLst>
            </p:cNvPr>
            <p:cNvSpPr/>
            <p:nvPr/>
          </p:nvSpPr>
          <p:spPr>
            <a:xfrm>
              <a:off x="3379789" y="462978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xplosion: 8 Points 21">
              <a:extLst>
                <a:ext uri="{FF2B5EF4-FFF2-40B4-BE49-F238E27FC236}">
                  <a16:creationId xmlns:a16="http://schemas.microsoft.com/office/drawing/2014/main" id="{AAFE04E1-9496-4829-8F71-F4642442921E}"/>
                </a:ext>
              </a:extLst>
            </p:cNvPr>
            <p:cNvSpPr/>
            <p:nvPr/>
          </p:nvSpPr>
          <p:spPr>
            <a:xfrm>
              <a:off x="2350917" y="48618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xplosion: 8 Points 22">
              <a:extLst>
                <a:ext uri="{FF2B5EF4-FFF2-40B4-BE49-F238E27FC236}">
                  <a16:creationId xmlns:a16="http://schemas.microsoft.com/office/drawing/2014/main" id="{B95A66F4-45DB-4DAD-BDCD-06141AB7BF0D}"/>
                </a:ext>
              </a:extLst>
            </p:cNvPr>
            <p:cNvSpPr/>
            <p:nvPr/>
          </p:nvSpPr>
          <p:spPr>
            <a:xfrm>
              <a:off x="1888096" y="495371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xplosion: 8 Points 23">
              <a:extLst>
                <a:ext uri="{FF2B5EF4-FFF2-40B4-BE49-F238E27FC236}">
                  <a16:creationId xmlns:a16="http://schemas.microsoft.com/office/drawing/2014/main" id="{3FA537EB-9320-4177-B30E-D5F00047C523}"/>
                </a:ext>
              </a:extLst>
            </p:cNvPr>
            <p:cNvSpPr/>
            <p:nvPr/>
          </p:nvSpPr>
          <p:spPr>
            <a:xfrm>
              <a:off x="1630758" y="5085844"/>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xplosion: 8 Points 24">
              <a:extLst>
                <a:ext uri="{FF2B5EF4-FFF2-40B4-BE49-F238E27FC236}">
                  <a16:creationId xmlns:a16="http://schemas.microsoft.com/office/drawing/2014/main" id="{F1434723-D74A-4103-852F-D5C28509AB80}"/>
                </a:ext>
              </a:extLst>
            </p:cNvPr>
            <p:cNvSpPr/>
            <p:nvPr/>
          </p:nvSpPr>
          <p:spPr>
            <a:xfrm>
              <a:off x="794830" y="5268499"/>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D329FC74-F533-43BB-88BF-815C2B25F9D8}"/>
              </a:ext>
            </a:extLst>
          </p:cNvPr>
          <p:cNvSpPr txBox="1"/>
          <p:nvPr/>
        </p:nvSpPr>
        <p:spPr>
          <a:xfrm>
            <a:off x="9589647" y="2889790"/>
            <a:ext cx="2394440" cy="954107"/>
          </a:xfrm>
          <a:prstGeom prst="rect">
            <a:avLst/>
          </a:prstGeom>
          <a:solidFill>
            <a:schemeClr val="bg2">
              <a:lumMod val="75000"/>
              <a:alpha val="69000"/>
            </a:schemeClr>
          </a:solidFill>
        </p:spPr>
        <p:txBody>
          <a:bodyPr wrap="square" rtlCol="0">
            <a:spAutoFit/>
          </a:bodyPr>
          <a:lstStyle/>
          <a:p>
            <a:pPr algn="ctr"/>
            <a:r>
              <a:rPr lang="en-US" sz="2800" dirty="0"/>
              <a:t>Atmospheric Exchange</a:t>
            </a:r>
          </a:p>
        </p:txBody>
      </p:sp>
      <p:pic>
        <p:nvPicPr>
          <p:cNvPr id="48" name="Picture 47">
            <a:extLst>
              <a:ext uri="{FF2B5EF4-FFF2-40B4-BE49-F238E27FC236}">
                <a16:creationId xmlns:a16="http://schemas.microsoft.com/office/drawing/2014/main" id="{565B8852-4915-4630-AB30-4C5405FCA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9610" y="1529630"/>
            <a:ext cx="954002" cy="954002"/>
          </a:xfrm>
          <a:prstGeom prst="rect">
            <a:avLst/>
          </a:prstGeom>
        </p:spPr>
      </p:pic>
      <p:sp>
        <p:nvSpPr>
          <p:cNvPr id="51" name="Arrow: Curved Up 50">
            <a:extLst>
              <a:ext uri="{FF2B5EF4-FFF2-40B4-BE49-F238E27FC236}">
                <a16:creationId xmlns:a16="http://schemas.microsoft.com/office/drawing/2014/main" id="{416553E0-3D90-46AA-AFEC-7031F96A5A2F}"/>
              </a:ext>
            </a:extLst>
          </p:cNvPr>
          <p:cNvSpPr/>
          <p:nvPr/>
        </p:nvSpPr>
        <p:spPr>
          <a:xfrm rot="9951751">
            <a:off x="8622536" y="1376951"/>
            <a:ext cx="1605474" cy="649529"/>
          </a:xfrm>
          <a:prstGeom prst="curvedUpArrow">
            <a:avLst>
              <a:gd name="adj1" fmla="val 29261"/>
              <a:gd name="adj2" fmla="val 61493"/>
              <a:gd name="adj3" fmla="val 54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0" name="Graphic 59" descr="Fish">
            <a:extLst>
              <a:ext uri="{FF2B5EF4-FFF2-40B4-BE49-F238E27FC236}">
                <a16:creationId xmlns:a16="http://schemas.microsoft.com/office/drawing/2014/main" id="{0C2CE6C9-6767-46F0-9B01-7C5B41846F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01878" y="2999156"/>
            <a:ext cx="884543" cy="884543"/>
          </a:xfrm>
          <a:prstGeom prst="rect">
            <a:avLst/>
          </a:prstGeom>
        </p:spPr>
      </p:pic>
      <p:pic>
        <p:nvPicPr>
          <p:cNvPr id="67" name="Graphic 66" descr="Fish">
            <a:extLst>
              <a:ext uri="{FF2B5EF4-FFF2-40B4-BE49-F238E27FC236}">
                <a16:creationId xmlns:a16="http://schemas.microsoft.com/office/drawing/2014/main" id="{684F727F-C32D-40B0-A9E6-43ACB65A1F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8206" y="2565508"/>
            <a:ext cx="884543" cy="884543"/>
          </a:xfrm>
          <a:prstGeom prst="rect">
            <a:avLst/>
          </a:prstGeom>
        </p:spPr>
      </p:pic>
      <p:pic>
        <p:nvPicPr>
          <p:cNvPr id="69" name="Graphic 68" descr="Fish">
            <a:extLst>
              <a:ext uri="{FF2B5EF4-FFF2-40B4-BE49-F238E27FC236}">
                <a16:creationId xmlns:a16="http://schemas.microsoft.com/office/drawing/2014/main" id="{8F04974F-31B5-49EB-8300-8FEB1D70A1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9167" y="4428890"/>
            <a:ext cx="884543" cy="884543"/>
          </a:xfrm>
          <a:prstGeom prst="rect">
            <a:avLst/>
          </a:prstGeom>
        </p:spPr>
      </p:pic>
      <p:pic>
        <p:nvPicPr>
          <p:cNvPr id="66" name="Graphic 65" descr="Petri Dish">
            <a:extLst>
              <a:ext uri="{FF2B5EF4-FFF2-40B4-BE49-F238E27FC236}">
                <a16:creationId xmlns:a16="http://schemas.microsoft.com/office/drawing/2014/main" id="{9157284C-EC69-4929-8FC0-CF6630F3E3C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6604252" y="5954087"/>
            <a:ext cx="512797" cy="544424"/>
          </a:xfrm>
          <a:prstGeom prst="roundRect">
            <a:avLst>
              <a:gd name="adj" fmla="val 48993"/>
            </a:avLst>
          </a:prstGeom>
        </p:spPr>
      </p:pic>
      <p:pic>
        <p:nvPicPr>
          <p:cNvPr id="74" name="Graphic 73" descr="Petri Dish">
            <a:extLst>
              <a:ext uri="{FF2B5EF4-FFF2-40B4-BE49-F238E27FC236}">
                <a16:creationId xmlns:a16="http://schemas.microsoft.com/office/drawing/2014/main" id="{309CC064-8DD9-4141-AACF-4EAA7FB1CBB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7261032" y="3320166"/>
            <a:ext cx="491847" cy="522182"/>
          </a:xfrm>
          <a:prstGeom prst="roundRect">
            <a:avLst>
              <a:gd name="adj" fmla="val 48993"/>
            </a:avLst>
          </a:prstGeom>
        </p:spPr>
      </p:pic>
      <p:pic>
        <p:nvPicPr>
          <p:cNvPr id="75" name="Graphic 74" descr="Petri Dish">
            <a:extLst>
              <a:ext uri="{FF2B5EF4-FFF2-40B4-BE49-F238E27FC236}">
                <a16:creationId xmlns:a16="http://schemas.microsoft.com/office/drawing/2014/main" id="{33C56935-AD80-406B-86B2-C318AB2F5D9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8167189" y="4610767"/>
            <a:ext cx="669383" cy="710668"/>
          </a:xfrm>
          <a:prstGeom prst="roundRect">
            <a:avLst>
              <a:gd name="adj" fmla="val 48993"/>
            </a:avLst>
          </a:prstGeom>
        </p:spPr>
      </p:pic>
      <p:pic>
        <p:nvPicPr>
          <p:cNvPr id="76" name="Graphic 75" descr="Petri Dish">
            <a:extLst>
              <a:ext uri="{FF2B5EF4-FFF2-40B4-BE49-F238E27FC236}">
                <a16:creationId xmlns:a16="http://schemas.microsoft.com/office/drawing/2014/main" id="{1336C653-5E5E-4D15-8D06-3C92A77740E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3185198" y="4565491"/>
            <a:ext cx="817223" cy="867627"/>
          </a:xfrm>
          <a:prstGeom prst="roundRect">
            <a:avLst>
              <a:gd name="adj" fmla="val 48993"/>
            </a:avLst>
          </a:prstGeom>
        </p:spPr>
      </p:pic>
      <p:pic>
        <p:nvPicPr>
          <p:cNvPr id="77" name="Graphic 76" descr="Petri Dish">
            <a:extLst>
              <a:ext uri="{FF2B5EF4-FFF2-40B4-BE49-F238E27FC236}">
                <a16:creationId xmlns:a16="http://schemas.microsoft.com/office/drawing/2014/main" id="{9D635D02-93F8-4889-9A52-0499BD0FEBE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4905392" y="5595447"/>
            <a:ext cx="817223" cy="867627"/>
          </a:xfrm>
          <a:prstGeom prst="roundRect">
            <a:avLst>
              <a:gd name="adj" fmla="val 48993"/>
            </a:avLst>
          </a:prstGeom>
        </p:spPr>
      </p:pic>
      <p:pic>
        <p:nvPicPr>
          <p:cNvPr id="78" name="Graphic 77" descr="Petri Dish">
            <a:extLst>
              <a:ext uri="{FF2B5EF4-FFF2-40B4-BE49-F238E27FC236}">
                <a16:creationId xmlns:a16="http://schemas.microsoft.com/office/drawing/2014/main" id="{507B2AE9-06D7-4437-9675-38AB09010EE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6262557" y="4595841"/>
            <a:ext cx="512797" cy="544424"/>
          </a:xfrm>
          <a:prstGeom prst="roundRect">
            <a:avLst>
              <a:gd name="adj" fmla="val 48993"/>
            </a:avLst>
          </a:prstGeom>
        </p:spPr>
      </p:pic>
      <p:pic>
        <p:nvPicPr>
          <p:cNvPr id="79" name="Graphic 78" descr="Fish">
            <a:extLst>
              <a:ext uri="{FF2B5EF4-FFF2-40B4-BE49-F238E27FC236}">
                <a16:creationId xmlns:a16="http://schemas.microsoft.com/office/drawing/2014/main" id="{E8697D36-4032-4F94-A517-C1A5718286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73131" y="5308943"/>
            <a:ext cx="884543" cy="884543"/>
          </a:xfrm>
          <a:prstGeom prst="rect">
            <a:avLst/>
          </a:prstGeom>
        </p:spPr>
      </p:pic>
      <p:pic>
        <p:nvPicPr>
          <p:cNvPr id="80" name="Graphic 79" descr="Fish">
            <a:extLst>
              <a:ext uri="{FF2B5EF4-FFF2-40B4-BE49-F238E27FC236}">
                <a16:creationId xmlns:a16="http://schemas.microsoft.com/office/drawing/2014/main" id="{33DE43A9-D08B-482B-8F66-3731A507DC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61372" y="3805874"/>
            <a:ext cx="884543" cy="884543"/>
          </a:xfrm>
          <a:prstGeom prst="rect">
            <a:avLst/>
          </a:prstGeom>
        </p:spPr>
      </p:pic>
      <p:grpSp>
        <p:nvGrpSpPr>
          <p:cNvPr id="81" name="Group 80">
            <a:extLst>
              <a:ext uri="{FF2B5EF4-FFF2-40B4-BE49-F238E27FC236}">
                <a16:creationId xmlns:a16="http://schemas.microsoft.com/office/drawing/2014/main" id="{CD407FAC-38CD-4DC5-95C3-04D555315F4C}"/>
              </a:ext>
            </a:extLst>
          </p:cNvPr>
          <p:cNvGrpSpPr/>
          <p:nvPr/>
        </p:nvGrpSpPr>
        <p:grpSpPr>
          <a:xfrm>
            <a:off x="126080" y="3643270"/>
            <a:ext cx="2007452" cy="2098728"/>
            <a:chOff x="3389717" y="2954884"/>
            <a:chExt cx="1353081" cy="1325563"/>
          </a:xfrm>
        </p:grpSpPr>
        <p:pic>
          <p:nvPicPr>
            <p:cNvPr id="82" name="Picture 81">
              <a:extLst>
                <a:ext uri="{FF2B5EF4-FFF2-40B4-BE49-F238E27FC236}">
                  <a16:creationId xmlns:a16="http://schemas.microsoft.com/office/drawing/2014/main" id="{3732C4CD-D6B7-4EF4-A008-E1F1EBCD2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358" y="3246534"/>
              <a:ext cx="769325" cy="753680"/>
            </a:xfrm>
            <a:prstGeom prst="rect">
              <a:avLst/>
            </a:prstGeom>
          </p:spPr>
        </p:pic>
        <p:pic>
          <p:nvPicPr>
            <p:cNvPr id="83" name="Graphic 82" descr="No sign">
              <a:extLst>
                <a:ext uri="{FF2B5EF4-FFF2-40B4-BE49-F238E27FC236}">
                  <a16:creationId xmlns:a16="http://schemas.microsoft.com/office/drawing/2014/main" id="{5BD84831-702B-4438-831B-92A31F0C1C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89717" y="2954884"/>
              <a:ext cx="1353081" cy="1325563"/>
            </a:xfrm>
            <a:prstGeom prst="rect">
              <a:avLst/>
            </a:prstGeom>
          </p:spPr>
        </p:pic>
      </p:grpSp>
      <p:pic>
        <p:nvPicPr>
          <p:cNvPr id="71" name="Graphic 70" descr="Dead Fish Skeleton">
            <a:extLst>
              <a:ext uri="{FF2B5EF4-FFF2-40B4-BE49-F238E27FC236}">
                <a16:creationId xmlns:a16="http://schemas.microsoft.com/office/drawing/2014/main" id="{D48618EE-4D38-4EBF-AAED-EE16926386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41469" y="2411308"/>
            <a:ext cx="884543" cy="884543"/>
          </a:xfrm>
          <a:prstGeom prst="rect">
            <a:avLst/>
          </a:prstGeom>
        </p:spPr>
      </p:pic>
      <p:pic>
        <p:nvPicPr>
          <p:cNvPr id="87" name="Graphic 86" descr="Fish">
            <a:extLst>
              <a:ext uri="{FF2B5EF4-FFF2-40B4-BE49-F238E27FC236}">
                <a16:creationId xmlns:a16="http://schemas.microsoft.com/office/drawing/2014/main" id="{534D6CF6-12B4-4C7C-8083-2FF2C78273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59753" y="4144711"/>
            <a:ext cx="884543" cy="884543"/>
          </a:xfrm>
          <a:prstGeom prst="rect">
            <a:avLst/>
          </a:prstGeom>
        </p:spPr>
      </p:pic>
      <p:pic>
        <p:nvPicPr>
          <p:cNvPr id="88" name="Graphic 87" descr="Petri Dish">
            <a:extLst>
              <a:ext uri="{FF2B5EF4-FFF2-40B4-BE49-F238E27FC236}">
                <a16:creationId xmlns:a16="http://schemas.microsoft.com/office/drawing/2014/main" id="{FF697274-DF1F-4151-B728-A2117D649175}"/>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3019629" y="3643269"/>
            <a:ext cx="505643" cy="536829"/>
          </a:xfrm>
          <a:prstGeom prst="roundRect">
            <a:avLst>
              <a:gd name="adj" fmla="val 48993"/>
            </a:avLst>
          </a:prstGeom>
        </p:spPr>
      </p:pic>
      <p:sp>
        <p:nvSpPr>
          <p:cNvPr id="91" name="Arrow: Curved Up 90">
            <a:extLst>
              <a:ext uri="{FF2B5EF4-FFF2-40B4-BE49-F238E27FC236}">
                <a16:creationId xmlns:a16="http://schemas.microsoft.com/office/drawing/2014/main" id="{6204AAF3-20CD-474D-B494-FCBB7773C35C}"/>
              </a:ext>
            </a:extLst>
          </p:cNvPr>
          <p:cNvSpPr/>
          <p:nvPr/>
        </p:nvSpPr>
        <p:spPr>
          <a:xfrm rot="20382427">
            <a:off x="8993398" y="2014903"/>
            <a:ext cx="1605474" cy="649529"/>
          </a:xfrm>
          <a:prstGeom prst="curvedUpArrow">
            <a:avLst>
              <a:gd name="adj1" fmla="val 29261"/>
              <a:gd name="adj2" fmla="val 61493"/>
              <a:gd name="adj3" fmla="val 54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3" name="Graphic 92" descr="Petri Dish">
            <a:extLst>
              <a:ext uri="{FF2B5EF4-FFF2-40B4-BE49-F238E27FC236}">
                <a16:creationId xmlns:a16="http://schemas.microsoft.com/office/drawing/2014/main" id="{0B8FAC4C-406F-4C05-8AAF-7E59B62A2FA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7210474" y="5740402"/>
            <a:ext cx="512797" cy="544424"/>
          </a:xfrm>
          <a:prstGeom prst="roundRect">
            <a:avLst>
              <a:gd name="adj" fmla="val 48993"/>
            </a:avLst>
          </a:prstGeom>
        </p:spPr>
      </p:pic>
      <p:sp>
        <p:nvSpPr>
          <p:cNvPr id="62" name="TextBox 61">
            <a:extLst>
              <a:ext uri="{FF2B5EF4-FFF2-40B4-BE49-F238E27FC236}">
                <a16:creationId xmlns:a16="http://schemas.microsoft.com/office/drawing/2014/main" id="{31A319FF-4C3D-4AAB-8707-8CB95C019E1B}"/>
              </a:ext>
            </a:extLst>
          </p:cNvPr>
          <p:cNvSpPr txBox="1"/>
          <p:nvPr/>
        </p:nvSpPr>
        <p:spPr>
          <a:xfrm>
            <a:off x="6096000" y="5182972"/>
            <a:ext cx="2419109" cy="523220"/>
          </a:xfrm>
          <a:prstGeom prst="rect">
            <a:avLst/>
          </a:prstGeom>
          <a:solidFill>
            <a:schemeClr val="bg2">
              <a:lumMod val="75000"/>
              <a:alpha val="67000"/>
            </a:schemeClr>
          </a:solidFill>
        </p:spPr>
        <p:txBody>
          <a:bodyPr wrap="square" rtlCol="0">
            <a:spAutoFit/>
          </a:bodyPr>
          <a:lstStyle/>
          <a:p>
            <a:pPr algn="ctr"/>
            <a:r>
              <a:rPr lang="en-US" sz="2800" dirty="0"/>
              <a:t>Decomposition</a:t>
            </a:r>
          </a:p>
        </p:txBody>
      </p:sp>
      <p:sp>
        <p:nvSpPr>
          <p:cNvPr id="63" name="TextBox 62">
            <a:extLst>
              <a:ext uri="{FF2B5EF4-FFF2-40B4-BE49-F238E27FC236}">
                <a16:creationId xmlns:a16="http://schemas.microsoft.com/office/drawing/2014/main" id="{2688385F-7599-467E-B9DE-F10A06F8075C}"/>
              </a:ext>
            </a:extLst>
          </p:cNvPr>
          <p:cNvSpPr txBox="1"/>
          <p:nvPr/>
        </p:nvSpPr>
        <p:spPr>
          <a:xfrm>
            <a:off x="4571597" y="4020634"/>
            <a:ext cx="2419109" cy="523220"/>
          </a:xfrm>
          <a:prstGeom prst="rect">
            <a:avLst/>
          </a:prstGeom>
          <a:solidFill>
            <a:schemeClr val="bg2">
              <a:lumMod val="75000"/>
              <a:alpha val="69000"/>
            </a:schemeClr>
          </a:solidFill>
        </p:spPr>
        <p:txBody>
          <a:bodyPr wrap="square" rtlCol="0">
            <a:spAutoFit/>
          </a:bodyPr>
          <a:lstStyle/>
          <a:p>
            <a:pPr algn="ctr"/>
            <a:r>
              <a:rPr lang="en-US" sz="2800" dirty="0"/>
              <a:t>Respiration</a:t>
            </a:r>
          </a:p>
        </p:txBody>
      </p:sp>
      <p:sp>
        <p:nvSpPr>
          <p:cNvPr id="86" name="TextBox 85">
            <a:extLst>
              <a:ext uri="{FF2B5EF4-FFF2-40B4-BE49-F238E27FC236}">
                <a16:creationId xmlns:a16="http://schemas.microsoft.com/office/drawing/2014/main" id="{C6F04682-5615-41B3-926F-D105B0C8000B}"/>
              </a:ext>
            </a:extLst>
          </p:cNvPr>
          <p:cNvSpPr txBox="1"/>
          <p:nvPr/>
        </p:nvSpPr>
        <p:spPr>
          <a:xfrm>
            <a:off x="2567828" y="3027391"/>
            <a:ext cx="2661409" cy="523220"/>
          </a:xfrm>
          <a:prstGeom prst="rect">
            <a:avLst/>
          </a:prstGeom>
          <a:solidFill>
            <a:schemeClr val="bg2">
              <a:lumMod val="75000"/>
              <a:alpha val="69000"/>
            </a:schemeClr>
          </a:solidFill>
        </p:spPr>
        <p:txBody>
          <a:bodyPr wrap="square" rtlCol="0">
            <a:spAutoFit/>
          </a:bodyPr>
          <a:lstStyle/>
          <a:p>
            <a:pPr algn="ctr"/>
            <a:r>
              <a:rPr lang="en-US" sz="2800" dirty="0"/>
              <a:t>Photosynthesis</a:t>
            </a:r>
          </a:p>
        </p:txBody>
      </p:sp>
      <p:pic>
        <p:nvPicPr>
          <p:cNvPr id="95" name="Graphic 94" descr="Dead Fish Skeleton">
            <a:extLst>
              <a:ext uri="{FF2B5EF4-FFF2-40B4-BE49-F238E27FC236}">
                <a16:creationId xmlns:a16="http://schemas.microsoft.com/office/drawing/2014/main" id="{4E402CC7-D912-459F-83EA-A0FB06E8AC9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96145" y="2414972"/>
            <a:ext cx="884543" cy="884543"/>
          </a:xfrm>
          <a:prstGeom prst="rect">
            <a:avLst/>
          </a:prstGeom>
        </p:spPr>
      </p:pic>
      <p:pic>
        <p:nvPicPr>
          <p:cNvPr id="96" name="Graphic 95" descr="Dead Fish Skeleton">
            <a:extLst>
              <a:ext uri="{FF2B5EF4-FFF2-40B4-BE49-F238E27FC236}">
                <a16:creationId xmlns:a16="http://schemas.microsoft.com/office/drawing/2014/main" id="{4005383A-71C9-49F3-8B8F-E04F0E2060A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79395" y="2495803"/>
            <a:ext cx="884543" cy="884543"/>
          </a:xfrm>
          <a:prstGeom prst="rect">
            <a:avLst/>
          </a:prstGeom>
        </p:spPr>
      </p:pic>
      <p:pic>
        <p:nvPicPr>
          <p:cNvPr id="97" name="Graphic 96" descr="Dead Fish Skeleton">
            <a:extLst>
              <a:ext uri="{FF2B5EF4-FFF2-40B4-BE49-F238E27FC236}">
                <a16:creationId xmlns:a16="http://schemas.microsoft.com/office/drawing/2014/main" id="{D9644999-5D83-400F-AAF8-CBB970CD1C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59337" y="2745110"/>
            <a:ext cx="884543" cy="884543"/>
          </a:xfrm>
          <a:prstGeom prst="rect">
            <a:avLst/>
          </a:prstGeom>
        </p:spPr>
      </p:pic>
      <p:pic>
        <p:nvPicPr>
          <p:cNvPr id="98" name="Graphic 97" descr="Dead Fish Skeleton">
            <a:extLst>
              <a:ext uri="{FF2B5EF4-FFF2-40B4-BE49-F238E27FC236}">
                <a16:creationId xmlns:a16="http://schemas.microsoft.com/office/drawing/2014/main" id="{39C03375-E28C-45C8-B511-C8CDB90DBC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42284" y="2503099"/>
            <a:ext cx="884543" cy="884543"/>
          </a:xfrm>
          <a:prstGeom prst="rect">
            <a:avLst/>
          </a:prstGeom>
        </p:spPr>
      </p:pic>
      <p:pic>
        <p:nvPicPr>
          <p:cNvPr id="99" name="Graphic 98" descr="Dead Fish Skeleton">
            <a:extLst>
              <a:ext uri="{FF2B5EF4-FFF2-40B4-BE49-F238E27FC236}">
                <a16:creationId xmlns:a16="http://schemas.microsoft.com/office/drawing/2014/main" id="{D4D789A3-C250-4E94-BF96-D16C0BED7D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10538" y="2431976"/>
            <a:ext cx="884543" cy="884543"/>
          </a:xfrm>
          <a:prstGeom prst="rect">
            <a:avLst/>
          </a:prstGeom>
        </p:spPr>
      </p:pic>
      <p:pic>
        <p:nvPicPr>
          <p:cNvPr id="101" name="Graphic 100" descr="Dead Fish Skeleton">
            <a:extLst>
              <a:ext uri="{FF2B5EF4-FFF2-40B4-BE49-F238E27FC236}">
                <a16:creationId xmlns:a16="http://schemas.microsoft.com/office/drawing/2014/main" id="{1F5D03DB-A8BB-4E7F-B061-FCE6DF8CB5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52534" y="2497215"/>
            <a:ext cx="884543" cy="884543"/>
          </a:xfrm>
          <a:prstGeom prst="rect">
            <a:avLst/>
          </a:prstGeom>
        </p:spPr>
      </p:pic>
    </p:spTree>
    <p:extLst>
      <p:ext uri="{BB962C8B-B14F-4D97-AF65-F5344CB8AC3E}">
        <p14:creationId xmlns:p14="http://schemas.microsoft.com/office/powerpoint/2010/main" val="311368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80"/>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69"/>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79"/>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87"/>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6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67"/>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9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62" grpId="0" animBg="1"/>
      <p:bldP spid="63" grpId="0" animBg="1"/>
      <p:bldP spid="8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861EE-6579-4A3E-841B-37F7A51BD7FF}"/>
              </a:ext>
            </a:extLst>
          </p:cNvPr>
          <p:cNvSpPr>
            <a:spLocks noGrp="1"/>
          </p:cNvSpPr>
          <p:nvPr>
            <p:ph type="title"/>
          </p:nvPr>
        </p:nvSpPr>
        <p:spPr>
          <a:xfrm>
            <a:off x="838200" y="121724"/>
            <a:ext cx="10515600" cy="1325563"/>
          </a:xfrm>
        </p:spPr>
        <p:txBody>
          <a:bodyPr/>
          <a:lstStyle/>
          <a:p>
            <a:pPr algn="ctr"/>
            <a:r>
              <a:rPr lang="en-US" dirty="0"/>
              <a:t>Different processes govern oxygen availability in stratified waterbodies</a:t>
            </a:r>
          </a:p>
        </p:txBody>
      </p:sp>
      <p:sp>
        <p:nvSpPr>
          <p:cNvPr id="6" name="Chord 5">
            <a:extLst>
              <a:ext uri="{FF2B5EF4-FFF2-40B4-BE49-F238E27FC236}">
                <a16:creationId xmlns:a16="http://schemas.microsoft.com/office/drawing/2014/main" id="{2AF38385-9732-47FC-849C-1CA963E1C0E6}"/>
              </a:ext>
            </a:extLst>
          </p:cNvPr>
          <p:cNvSpPr/>
          <p:nvPr/>
        </p:nvSpPr>
        <p:spPr>
          <a:xfrm rot="17186313">
            <a:off x="2717977" y="178133"/>
            <a:ext cx="5943751" cy="7011621"/>
          </a:xfrm>
          <a:prstGeom prst="chord">
            <a:avLst>
              <a:gd name="adj1" fmla="val 3373931"/>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A9856790-2CF2-46E8-9FB8-A0ABF6DFF0BF}"/>
              </a:ext>
            </a:extLst>
          </p:cNvPr>
          <p:cNvGrpSpPr/>
          <p:nvPr/>
        </p:nvGrpSpPr>
        <p:grpSpPr>
          <a:xfrm>
            <a:off x="2819711" y="2834186"/>
            <a:ext cx="5820923" cy="1833343"/>
            <a:chOff x="663307" y="4607531"/>
            <a:chExt cx="2921965" cy="915252"/>
          </a:xfrm>
        </p:grpSpPr>
        <p:sp>
          <p:nvSpPr>
            <p:cNvPr id="8" name="Explosion: 8 Points 7">
              <a:extLst>
                <a:ext uri="{FF2B5EF4-FFF2-40B4-BE49-F238E27FC236}">
                  <a16:creationId xmlns:a16="http://schemas.microsoft.com/office/drawing/2014/main" id="{0BBB4117-6CCF-4973-9958-C950FABFFB1B}"/>
                </a:ext>
              </a:extLst>
            </p:cNvPr>
            <p:cNvSpPr/>
            <p:nvPr/>
          </p:nvSpPr>
          <p:spPr>
            <a:xfrm>
              <a:off x="663307" y="4658899"/>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xplosion: 8 Points 8">
              <a:extLst>
                <a:ext uri="{FF2B5EF4-FFF2-40B4-BE49-F238E27FC236}">
                  <a16:creationId xmlns:a16="http://schemas.microsoft.com/office/drawing/2014/main" id="{4E160AB1-3974-4293-AB35-8E7BB9780339}"/>
                </a:ext>
              </a:extLst>
            </p:cNvPr>
            <p:cNvSpPr/>
            <p:nvPr/>
          </p:nvSpPr>
          <p:spPr>
            <a:xfrm>
              <a:off x="3038933" y="47094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xplosion: 8 Points 9">
              <a:extLst>
                <a:ext uri="{FF2B5EF4-FFF2-40B4-BE49-F238E27FC236}">
                  <a16:creationId xmlns:a16="http://schemas.microsoft.com/office/drawing/2014/main" id="{D7F85B24-6E5B-4EB2-B774-CF127F401AAF}"/>
                </a:ext>
              </a:extLst>
            </p:cNvPr>
            <p:cNvSpPr/>
            <p:nvPr/>
          </p:nvSpPr>
          <p:spPr>
            <a:xfrm>
              <a:off x="1096510" y="4658473"/>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xplosion: 8 Points 10">
              <a:extLst>
                <a:ext uri="{FF2B5EF4-FFF2-40B4-BE49-F238E27FC236}">
                  <a16:creationId xmlns:a16="http://schemas.microsoft.com/office/drawing/2014/main" id="{D7742D5A-1252-4339-96CB-06D1D3AE8A41}"/>
                </a:ext>
              </a:extLst>
            </p:cNvPr>
            <p:cNvSpPr/>
            <p:nvPr/>
          </p:nvSpPr>
          <p:spPr>
            <a:xfrm>
              <a:off x="1578531" y="4728250"/>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xplosion: 8 Points 11">
              <a:extLst>
                <a:ext uri="{FF2B5EF4-FFF2-40B4-BE49-F238E27FC236}">
                  <a16:creationId xmlns:a16="http://schemas.microsoft.com/office/drawing/2014/main" id="{D19C40DB-9653-40E4-A5CE-A44088555D4C}"/>
                </a:ext>
              </a:extLst>
            </p:cNvPr>
            <p:cNvSpPr/>
            <p:nvPr/>
          </p:nvSpPr>
          <p:spPr>
            <a:xfrm>
              <a:off x="1854948" y="463364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xplosion: 8 Points 12">
              <a:extLst>
                <a:ext uri="{FF2B5EF4-FFF2-40B4-BE49-F238E27FC236}">
                  <a16:creationId xmlns:a16="http://schemas.microsoft.com/office/drawing/2014/main" id="{A22561A5-7AB5-4D69-B074-586BF5806525}"/>
                </a:ext>
              </a:extLst>
            </p:cNvPr>
            <p:cNvSpPr/>
            <p:nvPr/>
          </p:nvSpPr>
          <p:spPr>
            <a:xfrm>
              <a:off x="2198517" y="47094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xplosion: 8 Points 13">
              <a:extLst>
                <a:ext uri="{FF2B5EF4-FFF2-40B4-BE49-F238E27FC236}">
                  <a16:creationId xmlns:a16="http://schemas.microsoft.com/office/drawing/2014/main" id="{2F0C678D-D040-45C4-A3B4-8641040FAE26}"/>
                </a:ext>
              </a:extLst>
            </p:cNvPr>
            <p:cNvSpPr/>
            <p:nvPr/>
          </p:nvSpPr>
          <p:spPr>
            <a:xfrm>
              <a:off x="1248309" y="47094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xplosion: 8 Points 14">
              <a:extLst>
                <a:ext uri="{FF2B5EF4-FFF2-40B4-BE49-F238E27FC236}">
                  <a16:creationId xmlns:a16="http://schemas.microsoft.com/office/drawing/2014/main" id="{1B2421BC-F828-45F0-8C46-8C3E2D68CF80}"/>
                </a:ext>
              </a:extLst>
            </p:cNvPr>
            <p:cNvSpPr/>
            <p:nvPr/>
          </p:nvSpPr>
          <p:spPr>
            <a:xfrm>
              <a:off x="1400709" y="48618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xplosion: 8 Points 15">
              <a:extLst>
                <a:ext uri="{FF2B5EF4-FFF2-40B4-BE49-F238E27FC236}">
                  <a16:creationId xmlns:a16="http://schemas.microsoft.com/office/drawing/2014/main" id="{E04A0CE8-D2E3-4931-9BB7-5694FE284BAF}"/>
                </a:ext>
              </a:extLst>
            </p:cNvPr>
            <p:cNvSpPr/>
            <p:nvPr/>
          </p:nvSpPr>
          <p:spPr>
            <a:xfrm>
              <a:off x="2418091" y="462978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xplosion: 8 Points 16">
              <a:extLst>
                <a:ext uri="{FF2B5EF4-FFF2-40B4-BE49-F238E27FC236}">
                  <a16:creationId xmlns:a16="http://schemas.microsoft.com/office/drawing/2014/main" id="{6905670D-2B5C-4984-A636-F9F693671431}"/>
                </a:ext>
              </a:extLst>
            </p:cNvPr>
            <p:cNvSpPr/>
            <p:nvPr/>
          </p:nvSpPr>
          <p:spPr>
            <a:xfrm>
              <a:off x="871785" y="4836557"/>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xplosion: 8 Points 17">
              <a:extLst>
                <a:ext uri="{FF2B5EF4-FFF2-40B4-BE49-F238E27FC236}">
                  <a16:creationId xmlns:a16="http://schemas.microsoft.com/office/drawing/2014/main" id="{44EFC281-234B-4F24-B40D-008AAC728320}"/>
                </a:ext>
              </a:extLst>
            </p:cNvPr>
            <p:cNvSpPr/>
            <p:nvPr/>
          </p:nvSpPr>
          <p:spPr>
            <a:xfrm>
              <a:off x="2623574" y="5004653"/>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xplosion: 8 Points 18">
              <a:extLst>
                <a:ext uri="{FF2B5EF4-FFF2-40B4-BE49-F238E27FC236}">
                  <a16:creationId xmlns:a16="http://schemas.microsoft.com/office/drawing/2014/main" id="{B57F3135-85E3-4FD1-9357-E7DB4075CEB6}"/>
                </a:ext>
              </a:extLst>
            </p:cNvPr>
            <p:cNvSpPr/>
            <p:nvPr/>
          </p:nvSpPr>
          <p:spPr>
            <a:xfrm>
              <a:off x="2770567" y="460753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xplosion: 8 Points 19">
              <a:extLst>
                <a:ext uri="{FF2B5EF4-FFF2-40B4-BE49-F238E27FC236}">
                  <a16:creationId xmlns:a16="http://schemas.microsoft.com/office/drawing/2014/main" id="{B578EBBD-FD39-4B01-947A-AB54459134D6}"/>
                </a:ext>
              </a:extLst>
            </p:cNvPr>
            <p:cNvSpPr/>
            <p:nvPr/>
          </p:nvSpPr>
          <p:spPr>
            <a:xfrm>
              <a:off x="3243560" y="523068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xplosion: 8 Points 20">
              <a:extLst>
                <a:ext uri="{FF2B5EF4-FFF2-40B4-BE49-F238E27FC236}">
                  <a16:creationId xmlns:a16="http://schemas.microsoft.com/office/drawing/2014/main" id="{EE8A6FB5-A036-4924-A334-66A12EF43A15}"/>
                </a:ext>
              </a:extLst>
            </p:cNvPr>
            <p:cNvSpPr/>
            <p:nvPr/>
          </p:nvSpPr>
          <p:spPr>
            <a:xfrm>
              <a:off x="3379789" y="462978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xplosion: 8 Points 21">
              <a:extLst>
                <a:ext uri="{FF2B5EF4-FFF2-40B4-BE49-F238E27FC236}">
                  <a16:creationId xmlns:a16="http://schemas.microsoft.com/office/drawing/2014/main" id="{AAFE04E1-9496-4829-8F71-F4642442921E}"/>
                </a:ext>
              </a:extLst>
            </p:cNvPr>
            <p:cNvSpPr/>
            <p:nvPr/>
          </p:nvSpPr>
          <p:spPr>
            <a:xfrm>
              <a:off x="2350917" y="48618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xplosion: 8 Points 22">
              <a:extLst>
                <a:ext uri="{FF2B5EF4-FFF2-40B4-BE49-F238E27FC236}">
                  <a16:creationId xmlns:a16="http://schemas.microsoft.com/office/drawing/2014/main" id="{B95A66F4-45DB-4DAD-BDCD-06141AB7BF0D}"/>
                </a:ext>
              </a:extLst>
            </p:cNvPr>
            <p:cNvSpPr/>
            <p:nvPr/>
          </p:nvSpPr>
          <p:spPr>
            <a:xfrm>
              <a:off x="1888096" y="495371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xplosion: 8 Points 23">
              <a:extLst>
                <a:ext uri="{FF2B5EF4-FFF2-40B4-BE49-F238E27FC236}">
                  <a16:creationId xmlns:a16="http://schemas.microsoft.com/office/drawing/2014/main" id="{3FA537EB-9320-4177-B30E-D5F00047C523}"/>
                </a:ext>
              </a:extLst>
            </p:cNvPr>
            <p:cNvSpPr/>
            <p:nvPr/>
          </p:nvSpPr>
          <p:spPr>
            <a:xfrm>
              <a:off x="1630758" y="5085844"/>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xplosion: 8 Points 24">
              <a:extLst>
                <a:ext uri="{FF2B5EF4-FFF2-40B4-BE49-F238E27FC236}">
                  <a16:creationId xmlns:a16="http://schemas.microsoft.com/office/drawing/2014/main" id="{F1434723-D74A-4103-852F-D5C28509AB80}"/>
                </a:ext>
              </a:extLst>
            </p:cNvPr>
            <p:cNvSpPr/>
            <p:nvPr/>
          </p:nvSpPr>
          <p:spPr>
            <a:xfrm>
              <a:off x="794830" y="5268499"/>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Arrow: Right 25">
            <a:extLst>
              <a:ext uri="{FF2B5EF4-FFF2-40B4-BE49-F238E27FC236}">
                <a16:creationId xmlns:a16="http://schemas.microsoft.com/office/drawing/2014/main" id="{3CFAA29C-A6D1-468B-B0F7-439511675869}"/>
              </a:ext>
            </a:extLst>
          </p:cNvPr>
          <p:cNvSpPr/>
          <p:nvPr/>
        </p:nvSpPr>
        <p:spPr>
          <a:xfrm rot="10800000">
            <a:off x="8957745" y="5065980"/>
            <a:ext cx="1138169" cy="364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C7E33BD-D3CD-4A79-BEB7-ECA5ECF59AE4}"/>
              </a:ext>
            </a:extLst>
          </p:cNvPr>
          <p:cNvSpPr txBox="1"/>
          <p:nvPr/>
        </p:nvSpPr>
        <p:spPr>
          <a:xfrm>
            <a:off x="9432293" y="5484851"/>
            <a:ext cx="2956780" cy="954107"/>
          </a:xfrm>
          <a:prstGeom prst="rect">
            <a:avLst/>
          </a:prstGeom>
          <a:noFill/>
        </p:spPr>
        <p:txBody>
          <a:bodyPr wrap="square" rtlCol="0">
            <a:spAutoFit/>
          </a:bodyPr>
          <a:lstStyle/>
          <a:p>
            <a:pPr algn="ctr"/>
            <a:r>
              <a:rPr lang="en-US" sz="2800" dirty="0"/>
              <a:t>Low dissolved oxygen, </a:t>
            </a:r>
            <a:r>
              <a:rPr lang="en-US" sz="2800" b="1" dirty="0"/>
              <a:t>hypoxia</a:t>
            </a:r>
          </a:p>
        </p:txBody>
      </p:sp>
      <p:cxnSp>
        <p:nvCxnSpPr>
          <p:cNvPr id="33" name="Straight Connector 32">
            <a:extLst>
              <a:ext uri="{FF2B5EF4-FFF2-40B4-BE49-F238E27FC236}">
                <a16:creationId xmlns:a16="http://schemas.microsoft.com/office/drawing/2014/main" id="{3D0E548C-A4D8-4E90-A10E-518F3B76DE3A}"/>
              </a:ext>
            </a:extLst>
          </p:cNvPr>
          <p:cNvCxnSpPr>
            <a:cxnSpLocks/>
          </p:cNvCxnSpPr>
          <p:nvPr/>
        </p:nvCxnSpPr>
        <p:spPr>
          <a:xfrm flipV="1">
            <a:off x="2565484" y="4751545"/>
            <a:ext cx="6458304" cy="702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F93EB189-CB13-44EE-8C21-CB891B999E39}"/>
              </a:ext>
            </a:extLst>
          </p:cNvPr>
          <p:cNvPicPr>
            <a:picLocks noChangeAspect="1"/>
          </p:cNvPicPr>
          <p:nvPr/>
        </p:nvPicPr>
        <p:blipFill rotWithShape="1">
          <a:blip r:embed="rId3"/>
          <a:srcRect t="50828"/>
          <a:stretch/>
        </p:blipFill>
        <p:spPr>
          <a:xfrm>
            <a:off x="2244865" y="4789411"/>
            <a:ext cx="6935774" cy="1935540"/>
          </a:xfrm>
          <a:prstGeom prst="rect">
            <a:avLst/>
          </a:prstGeom>
        </p:spPr>
      </p:pic>
      <p:grpSp>
        <p:nvGrpSpPr>
          <p:cNvPr id="37" name="Group 36">
            <a:extLst>
              <a:ext uri="{FF2B5EF4-FFF2-40B4-BE49-F238E27FC236}">
                <a16:creationId xmlns:a16="http://schemas.microsoft.com/office/drawing/2014/main" id="{ED95BEC1-3C33-44A0-BC0E-C180824C0AFF}"/>
              </a:ext>
            </a:extLst>
          </p:cNvPr>
          <p:cNvGrpSpPr/>
          <p:nvPr/>
        </p:nvGrpSpPr>
        <p:grpSpPr>
          <a:xfrm>
            <a:off x="10058448" y="3949439"/>
            <a:ext cx="1605893" cy="1646438"/>
            <a:chOff x="3389717" y="2954884"/>
            <a:chExt cx="1353081" cy="1325563"/>
          </a:xfrm>
        </p:grpSpPr>
        <p:pic>
          <p:nvPicPr>
            <p:cNvPr id="38" name="Picture 37">
              <a:extLst>
                <a:ext uri="{FF2B5EF4-FFF2-40B4-BE49-F238E27FC236}">
                  <a16:creationId xmlns:a16="http://schemas.microsoft.com/office/drawing/2014/main" id="{387A71FD-4B43-47C9-8E03-890764E2A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9358" y="3246534"/>
              <a:ext cx="769325" cy="753680"/>
            </a:xfrm>
            <a:prstGeom prst="rect">
              <a:avLst/>
            </a:prstGeom>
          </p:spPr>
        </p:pic>
        <p:pic>
          <p:nvPicPr>
            <p:cNvPr id="39" name="Graphic 38" descr="No sign">
              <a:extLst>
                <a:ext uri="{FF2B5EF4-FFF2-40B4-BE49-F238E27FC236}">
                  <a16:creationId xmlns:a16="http://schemas.microsoft.com/office/drawing/2014/main" id="{65D1ECEB-CAEB-4F3D-96F9-66D4D30E6A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9717" y="2954884"/>
              <a:ext cx="1353081" cy="1325563"/>
            </a:xfrm>
            <a:prstGeom prst="rect">
              <a:avLst/>
            </a:prstGeom>
          </p:spPr>
        </p:pic>
      </p:grpSp>
      <p:grpSp>
        <p:nvGrpSpPr>
          <p:cNvPr id="5" name="Group 4">
            <a:extLst>
              <a:ext uri="{FF2B5EF4-FFF2-40B4-BE49-F238E27FC236}">
                <a16:creationId xmlns:a16="http://schemas.microsoft.com/office/drawing/2014/main" id="{F2020405-BAF6-4AC0-80CE-C3BCE4AFC08A}"/>
              </a:ext>
            </a:extLst>
          </p:cNvPr>
          <p:cNvGrpSpPr/>
          <p:nvPr/>
        </p:nvGrpSpPr>
        <p:grpSpPr>
          <a:xfrm>
            <a:off x="-158772" y="2865655"/>
            <a:ext cx="3242929" cy="3686719"/>
            <a:chOff x="-158772" y="2865655"/>
            <a:chExt cx="3242929" cy="3686719"/>
          </a:xfrm>
        </p:grpSpPr>
        <p:sp>
          <p:nvSpPr>
            <p:cNvPr id="41" name="TextBox 40">
              <a:extLst>
                <a:ext uri="{FF2B5EF4-FFF2-40B4-BE49-F238E27FC236}">
                  <a16:creationId xmlns:a16="http://schemas.microsoft.com/office/drawing/2014/main" id="{44E2CC63-DCA6-490E-8051-DC6D949D8216}"/>
                </a:ext>
              </a:extLst>
            </p:cNvPr>
            <p:cNvSpPr txBox="1"/>
            <p:nvPr/>
          </p:nvSpPr>
          <p:spPr>
            <a:xfrm>
              <a:off x="99920" y="5783534"/>
              <a:ext cx="2984237" cy="523220"/>
            </a:xfrm>
            <a:prstGeom prst="rect">
              <a:avLst/>
            </a:prstGeom>
            <a:noFill/>
          </p:spPr>
          <p:txBody>
            <a:bodyPr wrap="square" rtlCol="0">
              <a:spAutoFit/>
            </a:bodyPr>
            <a:lstStyle/>
            <a:p>
              <a:r>
                <a:rPr lang="en-US" sz="2800" dirty="0"/>
                <a:t>Hypolimnion</a:t>
              </a:r>
            </a:p>
          </p:txBody>
        </p:sp>
        <p:sp>
          <p:nvSpPr>
            <p:cNvPr id="43" name="TextBox 42">
              <a:extLst>
                <a:ext uri="{FF2B5EF4-FFF2-40B4-BE49-F238E27FC236}">
                  <a16:creationId xmlns:a16="http://schemas.microsoft.com/office/drawing/2014/main" id="{410A0A91-9901-45A7-9FF8-D9E1CD4D23F4}"/>
                </a:ext>
              </a:extLst>
            </p:cNvPr>
            <p:cNvSpPr txBox="1"/>
            <p:nvPr/>
          </p:nvSpPr>
          <p:spPr>
            <a:xfrm>
              <a:off x="666301" y="3243362"/>
              <a:ext cx="1359764" cy="369332"/>
            </a:xfrm>
            <a:prstGeom prst="rect">
              <a:avLst/>
            </a:prstGeom>
            <a:noFill/>
          </p:spPr>
          <p:txBody>
            <a:bodyPr wrap="square" rtlCol="0">
              <a:spAutoFit/>
            </a:bodyPr>
            <a:lstStyle/>
            <a:p>
              <a:r>
                <a:rPr lang="en-US" dirty="0"/>
                <a:t>Warm</a:t>
              </a:r>
            </a:p>
          </p:txBody>
        </p:sp>
        <p:sp>
          <p:nvSpPr>
            <p:cNvPr id="44" name="TextBox 43">
              <a:extLst>
                <a:ext uri="{FF2B5EF4-FFF2-40B4-BE49-F238E27FC236}">
                  <a16:creationId xmlns:a16="http://schemas.microsoft.com/office/drawing/2014/main" id="{5BAE3025-7158-44A7-A0BA-AAED1CCDF68D}"/>
                </a:ext>
              </a:extLst>
            </p:cNvPr>
            <p:cNvSpPr txBox="1"/>
            <p:nvPr/>
          </p:nvSpPr>
          <p:spPr>
            <a:xfrm>
              <a:off x="752709" y="6183042"/>
              <a:ext cx="893117" cy="369332"/>
            </a:xfrm>
            <a:prstGeom prst="rect">
              <a:avLst/>
            </a:prstGeom>
            <a:noFill/>
          </p:spPr>
          <p:txBody>
            <a:bodyPr wrap="square" rtlCol="0">
              <a:spAutoFit/>
            </a:bodyPr>
            <a:lstStyle/>
            <a:p>
              <a:r>
                <a:rPr lang="en-US" dirty="0"/>
                <a:t>Cold</a:t>
              </a:r>
            </a:p>
          </p:txBody>
        </p:sp>
        <p:sp>
          <p:nvSpPr>
            <p:cNvPr id="45" name="Arrow: Down 44">
              <a:extLst>
                <a:ext uri="{FF2B5EF4-FFF2-40B4-BE49-F238E27FC236}">
                  <a16:creationId xmlns:a16="http://schemas.microsoft.com/office/drawing/2014/main" id="{E578FB70-0261-4271-8F06-C5D390B7E2A5}"/>
                </a:ext>
              </a:extLst>
            </p:cNvPr>
            <p:cNvSpPr/>
            <p:nvPr/>
          </p:nvSpPr>
          <p:spPr>
            <a:xfrm>
              <a:off x="887342" y="3740627"/>
              <a:ext cx="344986" cy="2034810"/>
            </a:xfrm>
            <a:prstGeom prst="downArrow">
              <a:avLst/>
            </a:prstGeom>
            <a:gradFill flip="none" rotWithShape="1">
              <a:gsLst>
                <a:gs pos="0">
                  <a:srgbClr val="FF0000"/>
                </a:gs>
                <a:gs pos="35000">
                  <a:srgbClr val="FF0000"/>
                </a:gs>
                <a:gs pos="95000">
                  <a:schemeClr val="accent1">
                    <a:lumMod val="100000"/>
                  </a:schemeClr>
                </a:gs>
              </a:gsLst>
              <a:path path="circle">
                <a:fillToRect l="50000" t="-80000" r="50000" b="180000"/>
              </a:path>
              <a:tileRect/>
            </a:gradFill>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69F6B97F-236E-4E4D-9F98-DF248D3A75FC}"/>
                </a:ext>
              </a:extLst>
            </p:cNvPr>
            <p:cNvSpPr txBox="1"/>
            <p:nvPr/>
          </p:nvSpPr>
          <p:spPr>
            <a:xfrm>
              <a:off x="-158772" y="2865655"/>
              <a:ext cx="2419109" cy="523220"/>
            </a:xfrm>
            <a:prstGeom prst="rect">
              <a:avLst/>
            </a:prstGeom>
            <a:noFill/>
          </p:spPr>
          <p:txBody>
            <a:bodyPr wrap="square" rtlCol="0">
              <a:spAutoFit/>
            </a:bodyPr>
            <a:lstStyle/>
            <a:p>
              <a:pPr algn="ctr"/>
              <a:r>
                <a:rPr lang="en-US" sz="2800" dirty="0"/>
                <a:t>Epilimnion</a:t>
              </a:r>
            </a:p>
          </p:txBody>
        </p:sp>
      </p:grpSp>
      <p:pic>
        <p:nvPicPr>
          <p:cNvPr id="46" name="Picture 45">
            <a:extLst>
              <a:ext uri="{FF2B5EF4-FFF2-40B4-BE49-F238E27FC236}">
                <a16:creationId xmlns:a16="http://schemas.microsoft.com/office/drawing/2014/main" id="{EA3009AC-DF49-4634-BA0B-A03569F2B676}"/>
              </a:ext>
            </a:extLst>
          </p:cNvPr>
          <p:cNvPicPr>
            <a:picLocks noChangeAspect="1"/>
          </p:cNvPicPr>
          <p:nvPr/>
        </p:nvPicPr>
        <p:blipFill rotWithShape="1">
          <a:blip r:embed="rId7"/>
          <a:srcRect t="51942"/>
          <a:stretch/>
        </p:blipFill>
        <p:spPr>
          <a:xfrm>
            <a:off x="2191629" y="4749055"/>
            <a:ext cx="6978238" cy="2023198"/>
          </a:xfrm>
          <a:prstGeom prst="rect">
            <a:avLst/>
          </a:prstGeom>
          <a:effectLst>
            <a:softEdge rad="12700"/>
          </a:effectLst>
        </p:spPr>
      </p:pic>
      <p:pic>
        <p:nvPicPr>
          <p:cNvPr id="47" name="Graphic 46" descr="Leaf">
            <a:extLst>
              <a:ext uri="{FF2B5EF4-FFF2-40B4-BE49-F238E27FC236}">
                <a16:creationId xmlns:a16="http://schemas.microsoft.com/office/drawing/2014/main" id="{A706F47A-7E27-4877-8AB8-56B17120E7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45795" y="906266"/>
            <a:ext cx="1000062" cy="1000062"/>
          </a:xfrm>
          <a:prstGeom prst="rect">
            <a:avLst/>
          </a:prstGeom>
        </p:spPr>
      </p:pic>
      <p:sp>
        <p:nvSpPr>
          <p:cNvPr id="50" name="TextBox 49">
            <a:extLst>
              <a:ext uri="{FF2B5EF4-FFF2-40B4-BE49-F238E27FC236}">
                <a16:creationId xmlns:a16="http://schemas.microsoft.com/office/drawing/2014/main" id="{CCDC68E7-A339-40FB-A816-0D1E0E400569}"/>
              </a:ext>
            </a:extLst>
          </p:cNvPr>
          <p:cNvSpPr txBox="1"/>
          <p:nvPr/>
        </p:nvSpPr>
        <p:spPr>
          <a:xfrm>
            <a:off x="172464" y="1765725"/>
            <a:ext cx="2627759" cy="954107"/>
          </a:xfrm>
          <a:prstGeom prst="rect">
            <a:avLst/>
          </a:prstGeom>
          <a:noFill/>
        </p:spPr>
        <p:txBody>
          <a:bodyPr wrap="square" rtlCol="0">
            <a:spAutoFit/>
          </a:bodyPr>
          <a:lstStyle/>
          <a:p>
            <a:pPr algn="ctr"/>
            <a:r>
              <a:rPr lang="en-US" sz="2800" dirty="0"/>
              <a:t>External Organic Material</a:t>
            </a:r>
          </a:p>
        </p:txBody>
      </p:sp>
      <p:grpSp>
        <p:nvGrpSpPr>
          <p:cNvPr id="52" name="Group 51">
            <a:extLst>
              <a:ext uri="{FF2B5EF4-FFF2-40B4-BE49-F238E27FC236}">
                <a16:creationId xmlns:a16="http://schemas.microsoft.com/office/drawing/2014/main" id="{A795F952-1E18-44EC-9176-0BF6A8E9CE96}"/>
              </a:ext>
            </a:extLst>
          </p:cNvPr>
          <p:cNvGrpSpPr/>
          <p:nvPr/>
        </p:nvGrpSpPr>
        <p:grpSpPr>
          <a:xfrm rot="10800000">
            <a:off x="3667786" y="4717615"/>
            <a:ext cx="3970424" cy="1283928"/>
            <a:chOff x="663307" y="4607531"/>
            <a:chExt cx="2921965" cy="732597"/>
          </a:xfrm>
          <a:solidFill>
            <a:schemeClr val="accent4">
              <a:lumMod val="75000"/>
            </a:schemeClr>
          </a:solidFill>
        </p:grpSpPr>
        <p:sp>
          <p:nvSpPr>
            <p:cNvPr id="53" name="Explosion: 8 Points 52">
              <a:extLst>
                <a:ext uri="{FF2B5EF4-FFF2-40B4-BE49-F238E27FC236}">
                  <a16:creationId xmlns:a16="http://schemas.microsoft.com/office/drawing/2014/main" id="{C9F7A5C1-84E8-480C-84F3-A4D685B22C1D}"/>
                </a:ext>
              </a:extLst>
            </p:cNvPr>
            <p:cNvSpPr/>
            <p:nvPr/>
          </p:nvSpPr>
          <p:spPr>
            <a:xfrm>
              <a:off x="663307" y="4658899"/>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xplosion: 8 Points 53">
              <a:extLst>
                <a:ext uri="{FF2B5EF4-FFF2-40B4-BE49-F238E27FC236}">
                  <a16:creationId xmlns:a16="http://schemas.microsoft.com/office/drawing/2014/main" id="{C8EAD9CA-33D2-4EAC-8544-BF95C3D4C509}"/>
                </a:ext>
              </a:extLst>
            </p:cNvPr>
            <p:cNvSpPr/>
            <p:nvPr/>
          </p:nvSpPr>
          <p:spPr>
            <a:xfrm>
              <a:off x="3126288" y="4877898"/>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Explosion: 8 Points 54">
              <a:extLst>
                <a:ext uri="{FF2B5EF4-FFF2-40B4-BE49-F238E27FC236}">
                  <a16:creationId xmlns:a16="http://schemas.microsoft.com/office/drawing/2014/main" id="{30E90096-BDF0-4E2F-BC9B-75C27CE32C4D}"/>
                </a:ext>
              </a:extLst>
            </p:cNvPr>
            <p:cNvSpPr/>
            <p:nvPr/>
          </p:nvSpPr>
          <p:spPr>
            <a:xfrm>
              <a:off x="1096510" y="4658473"/>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Explosion: 8 Points 55">
              <a:extLst>
                <a:ext uri="{FF2B5EF4-FFF2-40B4-BE49-F238E27FC236}">
                  <a16:creationId xmlns:a16="http://schemas.microsoft.com/office/drawing/2014/main" id="{B67E48EE-A857-470E-9776-26E9B69075A5}"/>
                </a:ext>
              </a:extLst>
            </p:cNvPr>
            <p:cNvSpPr/>
            <p:nvPr/>
          </p:nvSpPr>
          <p:spPr>
            <a:xfrm>
              <a:off x="1614120" y="4836557"/>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Explosion: 8 Points 56">
              <a:extLst>
                <a:ext uri="{FF2B5EF4-FFF2-40B4-BE49-F238E27FC236}">
                  <a16:creationId xmlns:a16="http://schemas.microsoft.com/office/drawing/2014/main" id="{E7CB1736-B510-4696-88C0-7AD07570C03B}"/>
                </a:ext>
              </a:extLst>
            </p:cNvPr>
            <p:cNvSpPr/>
            <p:nvPr/>
          </p:nvSpPr>
          <p:spPr>
            <a:xfrm>
              <a:off x="1854948" y="4633641"/>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Explosion: 8 Points 57">
              <a:extLst>
                <a:ext uri="{FF2B5EF4-FFF2-40B4-BE49-F238E27FC236}">
                  <a16:creationId xmlns:a16="http://schemas.microsoft.com/office/drawing/2014/main" id="{35FC36C6-E7D4-4412-B909-3E9DE269523B}"/>
                </a:ext>
              </a:extLst>
            </p:cNvPr>
            <p:cNvSpPr/>
            <p:nvPr/>
          </p:nvSpPr>
          <p:spPr>
            <a:xfrm>
              <a:off x="2198517" y="4709415"/>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Explosion: 8 Points 59">
              <a:extLst>
                <a:ext uri="{FF2B5EF4-FFF2-40B4-BE49-F238E27FC236}">
                  <a16:creationId xmlns:a16="http://schemas.microsoft.com/office/drawing/2014/main" id="{82347529-0F47-463F-BB16-6590ADF6C225}"/>
                </a:ext>
              </a:extLst>
            </p:cNvPr>
            <p:cNvSpPr/>
            <p:nvPr/>
          </p:nvSpPr>
          <p:spPr>
            <a:xfrm>
              <a:off x="1248309" y="4709415"/>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xplosion: 8 Points 60">
              <a:extLst>
                <a:ext uri="{FF2B5EF4-FFF2-40B4-BE49-F238E27FC236}">
                  <a16:creationId xmlns:a16="http://schemas.microsoft.com/office/drawing/2014/main" id="{D76CAE6A-6F01-4E94-A5CB-254F360D8C89}"/>
                </a:ext>
              </a:extLst>
            </p:cNvPr>
            <p:cNvSpPr/>
            <p:nvPr/>
          </p:nvSpPr>
          <p:spPr>
            <a:xfrm>
              <a:off x="1400709" y="4861815"/>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Explosion: 8 Points 61">
              <a:extLst>
                <a:ext uri="{FF2B5EF4-FFF2-40B4-BE49-F238E27FC236}">
                  <a16:creationId xmlns:a16="http://schemas.microsoft.com/office/drawing/2014/main" id="{E13C9480-BDBE-4930-886B-D4FB6F88EB18}"/>
                </a:ext>
              </a:extLst>
            </p:cNvPr>
            <p:cNvSpPr/>
            <p:nvPr/>
          </p:nvSpPr>
          <p:spPr>
            <a:xfrm>
              <a:off x="2418091" y="4629785"/>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Explosion: 8 Points 62">
              <a:extLst>
                <a:ext uri="{FF2B5EF4-FFF2-40B4-BE49-F238E27FC236}">
                  <a16:creationId xmlns:a16="http://schemas.microsoft.com/office/drawing/2014/main" id="{9CD2F5E6-3FF3-4D03-91A2-83DC0935A635}"/>
                </a:ext>
              </a:extLst>
            </p:cNvPr>
            <p:cNvSpPr/>
            <p:nvPr/>
          </p:nvSpPr>
          <p:spPr>
            <a:xfrm>
              <a:off x="871785" y="4836557"/>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xplosion: 8 Points 63">
              <a:extLst>
                <a:ext uri="{FF2B5EF4-FFF2-40B4-BE49-F238E27FC236}">
                  <a16:creationId xmlns:a16="http://schemas.microsoft.com/office/drawing/2014/main" id="{0798E885-A631-4002-B5BF-1C22D6891FE8}"/>
                </a:ext>
              </a:extLst>
            </p:cNvPr>
            <p:cNvSpPr/>
            <p:nvPr/>
          </p:nvSpPr>
          <p:spPr>
            <a:xfrm>
              <a:off x="2623574" y="5004653"/>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Explosion: 8 Points 64">
              <a:extLst>
                <a:ext uri="{FF2B5EF4-FFF2-40B4-BE49-F238E27FC236}">
                  <a16:creationId xmlns:a16="http://schemas.microsoft.com/office/drawing/2014/main" id="{B48E3BCA-319B-4FA5-939C-25E831E1B7AE}"/>
                </a:ext>
              </a:extLst>
            </p:cNvPr>
            <p:cNvSpPr/>
            <p:nvPr/>
          </p:nvSpPr>
          <p:spPr>
            <a:xfrm>
              <a:off x="2770567" y="4607531"/>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Explosion: 8 Points 66">
              <a:extLst>
                <a:ext uri="{FF2B5EF4-FFF2-40B4-BE49-F238E27FC236}">
                  <a16:creationId xmlns:a16="http://schemas.microsoft.com/office/drawing/2014/main" id="{04CBB269-10D5-4842-98FC-E912BA19A6ED}"/>
                </a:ext>
              </a:extLst>
            </p:cNvPr>
            <p:cNvSpPr/>
            <p:nvPr/>
          </p:nvSpPr>
          <p:spPr>
            <a:xfrm>
              <a:off x="3379789" y="4629785"/>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Explosion: 8 Points 67">
              <a:extLst>
                <a:ext uri="{FF2B5EF4-FFF2-40B4-BE49-F238E27FC236}">
                  <a16:creationId xmlns:a16="http://schemas.microsoft.com/office/drawing/2014/main" id="{22C471E0-9526-4C2A-803B-06BADB1E2AA7}"/>
                </a:ext>
              </a:extLst>
            </p:cNvPr>
            <p:cNvSpPr/>
            <p:nvPr/>
          </p:nvSpPr>
          <p:spPr>
            <a:xfrm>
              <a:off x="2350917" y="4861815"/>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Explosion: 8 Points 68">
              <a:extLst>
                <a:ext uri="{FF2B5EF4-FFF2-40B4-BE49-F238E27FC236}">
                  <a16:creationId xmlns:a16="http://schemas.microsoft.com/office/drawing/2014/main" id="{511140BD-6E87-4FEB-AB38-E9C9551E0A1E}"/>
                </a:ext>
              </a:extLst>
            </p:cNvPr>
            <p:cNvSpPr/>
            <p:nvPr/>
          </p:nvSpPr>
          <p:spPr>
            <a:xfrm>
              <a:off x="1888096" y="4953711"/>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Explosion: 8 Points 69">
              <a:extLst>
                <a:ext uri="{FF2B5EF4-FFF2-40B4-BE49-F238E27FC236}">
                  <a16:creationId xmlns:a16="http://schemas.microsoft.com/office/drawing/2014/main" id="{22330961-479F-4C37-94B6-5EBDB42B6961}"/>
                </a:ext>
              </a:extLst>
            </p:cNvPr>
            <p:cNvSpPr/>
            <p:nvPr/>
          </p:nvSpPr>
          <p:spPr>
            <a:xfrm>
              <a:off x="1630758" y="5085844"/>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Explosion: 8 Points 70">
              <a:extLst>
                <a:ext uri="{FF2B5EF4-FFF2-40B4-BE49-F238E27FC236}">
                  <a16:creationId xmlns:a16="http://schemas.microsoft.com/office/drawing/2014/main" id="{CC181858-BC20-4117-A4DA-492CE7E1488D}"/>
                </a:ext>
              </a:extLst>
            </p:cNvPr>
            <p:cNvSpPr/>
            <p:nvPr/>
          </p:nvSpPr>
          <p:spPr>
            <a:xfrm>
              <a:off x="1039574" y="5032123"/>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025 Manganese - Periodic Table of Elements | Watch Study Gui… | Flickr">
            <a:extLst>
              <a:ext uri="{FF2B5EF4-FFF2-40B4-BE49-F238E27FC236}">
                <a16:creationId xmlns:a16="http://schemas.microsoft.com/office/drawing/2014/main" id="{37F28814-4FDC-4F4D-AE63-B201292099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9622" y="4897648"/>
            <a:ext cx="904170" cy="904170"/>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314800E7-16A8-4A24-A822-B04D61CFEEF6}"/>
              </a:ext>
            </a:extLst>
          </p:cNvPr>
          <p:cNvSpPr txBox="1"/>
          <p:nvPr/>
        </p:nvSpPr>
        <p:spPr>
          <a:xfrm>
            <a:off x="9696156" y="2501976"/>
            <a:ext cx="2394440" cy="954107"/>
          </a:xfrm>
          <a:prstGeom prst="rect">
            <a:avLst/>
          </a:prstGeom>
          <a:solidFill>
            <a:schemeClr val="bg2">
              <a:lumMod val="75000"/>
              <a:alpha val="69000"/>
            </a:schemeClr>
          </a:solidFill>
        </p:spPr>
        <p:txBody>
          <a:bodyPr wrap="square" rtlCol="0">
            <a:spAutoFit/>
          </a:bodyPr>
          <a:lstStyle/>
          <a:p>
            <a:pPr algn="ctr"/>
            <a:r>
              <a:rPr lang="en-US" sz="2800" dirty="0"/>
              <a:t>Atmospheric Exchange</a:t>
            </a:r>
          </a:p>
        </p:txBody>
      </p:sp>
      <p:pic>
        <p:nvPicPr>
          <p:cNvPr id="73" name="Picture 72">
            <a:extLst>
              <a:ext uri="{FF2B5EF4-FFF2-40B4-BE49-F238E27FC236}">
                <a16:creationId xmlns:a16="http://schemas.microsoft.com/office/drawing/2014/main" id="{D5DE5AEF-7C50-4853-8D24-E907E8D7A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6119" y="1141816"/>
            <a:ext cx="954002" cy="954002"/>
          </a:xfrm>
          <a:prstGeom prst="rect">
            <a:avLst/>
          </a:prstGeom>
        </p:spPr>
      </p:pic>
      <p:sp>
        <p:nvSpPr>
          <p:cNvPr id="74" name="Arrow: Curved Up 73">
            <a:extLst>
              <a:ext uri="{FF2B5EF4-FFF2-40B4-BE49-F238E27FC236}">
                <a16:creationId xmlns:a16="http://schemas.microsoft.com/office/drawing/2014/main" id="{78C30172-B301-4355-8DA7-47C26CCEA956}"/>
              </a:ext>
            </a:extLst>
          </p:cNvPr>
          <p:cNvSpPr/>
          <p:nvPr/>
        </p:nvSpPr>
        <p:spPr>
          <a:xfrm rot="9951751">
            <a:off x="8729045" y="989137"/>
            <a:ext cx="1605474" cy="649529"/>
          </a:xfrm>
          <a:prstGeom prst="curvedUpArrow">
            <a:avLst>
              <a:gd name="adj1" fmla="val 29261"/>
              <a:gd name="adj2" fmla="val 61493"/>
              <a:gd name="adj3" fmla="val 54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Curved Up 74">
            <a:extLst>
              <a:ext uri="{FF2B5EF4-FFF2-40B4-BE49-F238E27FC236}">
                <a16:creationId xmlns:a16="http://schemas.microsoft.com/office/drawing/2014/main" id="{706D3831-2880-4D11-A1AF-F28EEA747FE5}"/>
              </a:ext>
            </a:extLst>
          </p:cNvPr>
          <p:cNvSpPr/>
          <p:nvPr/>
        </p:nvSpPr>
        <p:spPr>
          <a:xfrm rot="20382427">
            <a:off x="9099907" y="1627089"/>
            <a:ext cx="1605474" cy="649529"/>
          </a:xfrm>
          <a:prstGeom prst="curvedUpArrow">
            <a:avLst>
              <a:gd name="adj1" fmla="val 29261"/>
              <a:gd name="adj2" fmla="val 61493"/>
              <a:gd name="adj3" fmla="val 54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6" name="Graphic 75" descr="Petri Dish">
            <a:extLst>
              <a:ext uri="{FF2B5EF4-FFF2-40B4-BE49-F238E27FC236}">
                <a16:creationId xmlns:a16="http://schemas.microsoft.com/office/drawing/2014/main" id="{7FB6BAA2-E1D2-4852-B64A-9963D51C70B8}"/>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3835" t="22727" r="24671" b="22602"/>
          <a:stretch/>
        </p:blipFill>
        <p:spPr>
          <a:xfrm>
            <a:off x="6604252" y="5905961"/>
            <a:ext cx="512797" cy="544424"/>
          </a:xfrm>
          <a:prstGeom prst="roundRect">
            <a:avLst>
              <a:gd name="adj" fmla="val 48993"/>
            </a:avLst>
          </a:prstGeom>
        </p:spPr>
      </p:pic>
      <p:pic>
        <p:nvPicPr>
          <p:cNvPr id="77" name="Graphic 76" descr="Petri Dish">
            <a:extLst>
              <a:ext uri="{FF2B5EF4-FFF2-40B4-BE49-F238E27FC236}">
                <a16:creationId xmlns:a16="http://schemas.microsoft.com/office/drawing/2014/main" id="{8F47306C-AE22-47A0-BBC3-F15D149ED8A6}"/>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3835" t="22727" r="24671" b="22602"/>
          <a:stretch/>
        </p:blipFill>
        <p:spPr>
          <a:xfrm>
            <a:off x="8393298" y="3920346"/>
            <a:ext cx="669383" cy="710668"/>
          </a:xfrm>
          <a:prstGeom prst="roundRect">
            <a:avLst>
              <a:gd name="adj" fmla="val 48993"/>
            </a:avLst>
          </a:prstGeom>
        </p:spPr>
      </p:pic>
      <p:pic>
        <p:nvPicPr>
          <p:cNvPr id="78" name="Graphic 77" descr="Petri Dish">
            <a:extLst>
              <a:ext uri="{FF2B5EF4-FFF2-40B4-BE49-F238E27FC236}">
                <a16:creationId xmlns:a16="http://schemas.microsoft.com/office/drawing/2014/main" id="{2272584E-8A38-4BF8-A98A-C740AB97DFEE}"/>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3835" t="22727" r="24671" b="22602"/>
          <a:stretch/>
        </p:blipFill>
        <p:spPr>
          <a:xfrm>
            <a:off x="4752423" y="5655680"/>
            <a:ext cx="817223" cy="867627"/>
          </a:xfrm>
          <a:prstGeom prst="roundRect">
            <a:avLst>
              <a:gd name="adj" fmla="val 48993"/>
            </a:avLst>
          </a:prstGeom>
        </p:spPr>
      </p:pic>
      <p:pic>
        <p:nvPicPr>
          <p:cNvPr id="79" name="Graphic 78" descr="Fish">
            <a:extLst>
              <a:ext uri="{FF2B5EF4-FFF2-40B4-BE49-F238E27FC236}">
                <a16:creationId xmlns:a16="http://schemas.microsoft.com/office/drawing/2014/main" id="{48E3056B-6239-4C44-8D48-7E315B99BAA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61372" y="3805874"/>
            <a:ext cx="884543" cy="884543"/>
          </a:xfrm>
          <a:prstGeom prst="rect">
            <a:avLst/>
          </a:prstGeom>
        </p:spPr>
      </p:pic>
      <p:pic>
        <p:nvPicPr>
          <p:cNvPr id="80" name="Graphic 79" descr="Fish">
            <a:extLst>
              <a:ext uri="{FF2B5EF4-FFF2-40B4-BE49-F238E27FC236}">
                <a16:creationId xmlns:a16="http://schemas.microsoft.com/office/drawing/2014/main" id="{31FB235C-03C4-4ADD-85AF-B4B4DFE1DC6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59753" y="3884340"/>
            <a:ext cx="884543" cy="884543"/>
          </a:xfrm>
          <a:prstGeom prst="rect">
            <a:avLst/>
          </a:prstGeom>
        </p:spPr>
      </p:pic>
      <p:sp>
        <p:nvSpPr>
          <p:cNvPr id="81" name="TextBox 80">
            <a:extLst>
              <a:ext uri="{FF2B5EF4-FFF2-40B4-BE49-F238E27FC236}">
                <a16:creationId xmlns:a16="http://schemas.microsoft.com/office/drawing/2014/main" id="{746AE53C-D337-401B-9D2A-C1E1C41F8213}"/>
              </a:ext>
            </a:extLst>
          </p:cNvPr>
          <p:cNvSpPr txBox="1"/>
          <p:nvPr/>
        </p:nvSpPr>
        <p:spPr>
          <a:xfrm>
            <a:off x="6269463" y="5850967"/>
            <a:ext cx="2419109" cy="523220"/>
          </a:xfrm>
          <a:prstGeom prst="rect">
            <a:avLst/>
          </a:prstGeom>
          <a:solidFill>
            <a:schemeClr val="bg2">
              <a:lumMod val="75000"/>
              <a:alpha val="67000"/>
            </a:schemeClr>
          </a:solidFill>
        </p:spPr>
        <p:txBody>
          <a:bodyPr wrap="square" rtlCol="0">
            <a:spAutoFit/>
          </a:bodyPr>
          <a:lstStyle/>
          <a:p>
            <a:pPr algn="ctr"/>
            <a:r>
              <a:rPr lang="en-US" sz="2800" dirty="0"/>
              <a:t>Decomposition</a:t>
            </a:r>
          </a:p>
        </p:txBody>
      </p:sp>
      <p:sp>
        <p:nvSpPr>
          <p:cNvPr id="82" name="TextBox 81">
            <a:extLst>
              <a:ext uri="{FF2B5EF4-FFF2-40B4-BE49-F238E27FC236}">
                <a16:creationId xmlns:a16="http://schemas.microsoft.com/office/drawing/2014/main" id="{009B9201-EFEC-4B9A-B18D-FC03286BCC1B}"/>
              </a:ext>
            </a:extLst>
          </p:cNvPr>
          <p:cNvSpPr txBox="1"/>
          <p:nvPr/>
        </p:nvSpPr>
        <p:spPr>
          <a:xfrm>
            <a:off x="4616550" y="3877985"/>
            <a:ext cx="2419109" cy="523220"/>
          </a:xfrm>
          <a:prstGeom prst="rect">
            <a:avLst/>
          </a:prstGeom>
          <a:solidFill>
            <a:schemeClr val="bg2">
              <a:lumMod val="75000"/>
              <a:alpha val="69000"/>
            </a:schemeClr>
          </a:solidFill>
        </p:spPr>
        <p:txBody>
          <a:bodyPr wrap="square" rtlCol="0">
            <a:spAutoFit/>
          </a:bodyPr>
          <a:lstStyle/>
          <a:p>
            <a:pPr algn="ctr"/>
            <a:r>
              <a:rPr lang="en-US" sz="2800" dirty="0"/>
              <a:t>Respiration</a:t>
            </a:r>
          </a:p>
        </p:txBody>
      </p:sp>
      <p:sp>
        <p:nvSpPr>
          <p:cNvPr id="83" name="TextBox 82">
            <a:extLst>
              <a:ext uri="{FF2B5EF4-FFF2-40B4-BE49-F238E27FC236}">
                <a16:creationId xmlns:a16="http://schemas.microsoft.com/office/drawing/2014/main" id="{57049B57-C3D7-4155-A93B-72667E50D668}"/>
              </a:ext>
            </a:extLst>
          </p:cNvPr>
          <p:cNvSpPr txBox="1"/>
          <p:nvPr/>
        </p:nvSpPr>
        <p:spPr>
          <a:xfrm>
            <a:off x="2425560" y="2776660"/>
            <a:ext cx="2661409" cy="523220"/>
          </a:xfrm>
          <a:prstGeom prst="rect">
            <a:avLst/>
          </a:prstGeom>
          <a:solidFill>
            <a:schemeClr val="bg2">
              <a:lumMod val="75000"/>
              <a:alpha val="69000"/>
            </a:schemeClr>
          </a:solidFill>
        </p:spPr>
        <p:txBody>
          <a:bodyPr wrap="square" rtlCol="0">
            <a:spAutoFit/>
          </a:bodyPr>
          <a:lstStyle/>
          <a:p>
            <a:pPr algn="ctr"/>
            <a:r>
              <a:rPr lang="en-US" sz="2800" dirty="0"/>
              <a:t>Photosynthesis</a:t>
            </a:r>
          </a:p>
        </p:txBody>
      </p:sp>
      <p:pic>
        <p:nvPicPr>
          <p:cNvPr id="2058" name="Picture 10" descr="026 Iron - Periodic Table of Elements | Watch Study Guide: w… | Flickr">
            <a:extLst>
              <a:ext uri="{FF2B5EF4-FFF2-40B4-BE49-F238E27FC236}">
                <a16:creationId xmlns:a16="http://schemas.microsoft.com/office/drawing/2014/main" id="{CD7AFC78-31D1-41F8-ACBD-5BD5376E8865}"/>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858026" y="4897648"/>
            <a:ext cx="972602" cy="97260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BCA00151-A7AE-474E-8E2B-66A72BC269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59525" y="5186015"/>
            <a:ext cx="1081474" cy="1081474"/>
          </a:xfrm>
          <a:prstGeom prst="rect">
            <a:avLst/>
          </a:prstGeom>
        </p:spPr>
      </p:pic>
      <p:pic>
        <p:nvPicPr>
          <p:cNvPr id="84" name="Graphic 83" descr="Petri Dish">
            <a:extLst>
              <a:ext uri="{FF2B5EF4-FFF2-40B4-BE49-F238E27FC236}">
                <a16:creationId xmlns:a16="http://schemas.microsoft.com/office/drawing/2014/main" id="{37EE4E09-B9E7-4100-BC1E-9C339CA791BB}"/>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3835" t="22727" r="24671" b="22602"/>
          <a:stretch/>
        </p:blipFill>
        <p:spPr>
          <a:xfrm>
            <a:off x="3191032" y="5071642"/>
            <a:ext cx="569972" cy="605126"/>
          </a:xfrm>
          <a:prstGeom prst="roundRect">
            <a:avLst>
              <a:gd name="adj" fmla="val 48993"/>
            </a:avLst>
          </a:prstGeom>
        </p:spPr>
      </p:pic>
      <p:pic>
        <p:nvPicPr>
          <p:cNvPr id="85" name="Graphic 84" descr="Petri Dish">
            <a:extLst>
              <a:ext uri="{FF2B5EF4-FFF2-40B4-BE49-F238E27FC236}">
                <a16:creationId xmlns:a16="http://schemas.microsoft.com/office/drawing/2014/main" id="{B26525A3-4C93-476C-B8C4-A8348462A4DA}"/>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3835" t="22727" r="24671" b="22602"/>
          <a:stretch/>
        </p:blipFill>
        <p:spPr>
          <a:xfrm>
            <a:off x="7085093" y="3228620"/>
            <a:ext cx="569972" cy="605126"/>
          </a:xfrm>
          <a:prstGeom prst="roundRect">
            <a:avLst>
              <a:gd name="adj" fmla="val 48993"/>
            </a:avLst>
          </a:prstGeom>
        </p:spPr>
      </p:pic>
      <p:sp>
        <p:nvSpPr>
          <p:cNvPr id="4" name="Arrow: Curved Left 3">
            <a:extLst>
              <a:ext uri="{FF2B5EF4-FFF2-40B4-BE49-F238E27FC236}">
                <a16:creationId xmlns:a16="http://schemas.microsoft.com/office/drawing/2014/main" id="{1B4F100A-E404-475C-8673-0CC7F73FB939}"/>
              </a:ext>
            </a:extLst>
          </p:cNvPr>
          <p:cNvSpPr/>
          <p:nvPr/>
        </p:nvSpPr>
        <p:spPr>
          <a:xfrm rot="18343407">
            <a:off x="2786518" y="1022318"/>
            <a:ext cx="523579" cy="172133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Curved Up 30">
            <a:extLst>
              <a:ext uri="{FF2B5EF4-FFF2-40B4-BE49-F238E27FC236}">
                <a16:creationId xmlns:a16="http://schemas.microsoft.com/office/drawing/2014/main" id="{04DA7713-5264-4149-8A6B-7CDF714BF873}"/>
              </a:ext>
            </a:extLst>
          </p:cNvPr>
          <p:cNvSpPr/>
          <p:nvPr/>
        </p:nvSpPr>
        <p:spPr>
          <a:xfrm rot="16200000">
            <a:off x="6792990" y="4017865"/>
            <a:ext cx="2481776" cy="604119"/>
          </a:xfrm>
          <a:prstGeom prst="curvedUpArrow">
            <a:avLst>
              <a:gd name="adj1" fmla="val 25000"/>
              <a:gd name="adj2" fmla="val 50000"/>
              <a:gd name="adj3" fmla="val 39836"/>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6" name="Graphic 85" descr="Petri Dish">
            <a:extLst>
              <a:ext uri="{FF2B5EF4-FFF2-40B4-BE49-F238E27FC236}">
                <a16:creationId xmlns:a16="http://schemas.microsoft.com/office/drawing/2014/main" id="{665F19E8-0E22-41E8-9E0F-A84DFD01D06B}"/>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3835" t="22727" r="24671" b="22602"/>
          <a:stretch/>
        </p:blipFill>
        <p:spPr>
          <a:xfrm>
            <a:off x="7266086" y="4836216"/>
            <a:ext cx="512797" cy="544424"/>
          </a:xfrm>
          <a:prstGeom prst="roundRect">
            <a:avLst>
              <a:gd name="adj" fmla="val 48993"/>
            </a:avLst>
          </a:prstGeom>
        </p:spPr>
      </p:pic>
    </p:spTree>
    <p:extLst>
      <p:ext uri="{BB962C8B-B14F-4D97-AF65-F5344CB8AC3E}">
        <p14:creationId xmlns:p14="http://schemas.microsoft.com/office/powerpoint/2010/main" val="357859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50" grpId="0"/>
      <p:bldP spid="4"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5A072-7A3E-4958-AC79-F62080673B5B}"/>
              </a:ext>
            </a:extLst>
          </p:cNvPr>
          <p:cNvSpPr>
            <a:spLocks noGrp="1"/>
          </p:cNvSpPr>
          <p:nvPr>
            <p:ph type="title"/>
          </p:nvPr>
        </p:nvSpPr>
        <p:spPr/>
        <p:txBody>
          <a:bodyPr/>
          <a:lstStyle/>
          <a:p>
            <a:pPr algn="ctr"/>
            <a:r>
              <a:rPr lang="en-US" dirty="0"/>
              <a:t>Thermal stratification patterns in lakes are changing globally, decreasing DO </a:t>
            </a:r>
          </a:p>
        </p:txBody>
      </p:sp>
      <p:sp>
        <p:nvSpPr>
          <p:cNvPr id="3" name="Content Placeholder 2">
            <a:extLst>
              <a:ext uri="{FF2B5EF4-FFF2-40B4-BE49-F238E27FC236}">
                <a16:creationId xmlns:a16="http://schemas.microsoft.com/office/drawing/2014/main" id="{8D3C9347-B9CA-4674-8FE9-087D40CD21D3}"/>
              </a:ext>
            </a:extLst>
          </p:cNvPr>
          <p:cNvSpPr>
            <a:spLocks noGrp="1"/>
          </p:cNvSpPr>
          <p:nvPr>
            <p:ph idx="1"/>
          </p:nvPr>
        </p:nvSpPr>
        <p:spPr>
          <a:xfrm>
            <a:off x="533400" y="1825625"/>
            <a:ext cx="5861050" cy="4351338"/>
          </a:xfrm>
        </p:spPr>
        <p:txBody>
          <a:bodyPr>
            <a:normAutofit lnSpcReduction="10000"/>
          </a:bodyPr>
          <a:lstStyle/>
          <a:p>
            <a:r>
              <a:rPr lang="en-US" dirty="0"/>
              <a:t>Warmer air temperatures can lead to warmer surface water temperature, increasing the energy needed for fall turnover</a:t>
            </a:r>
          </a:p>
          <a:p>
            <a:r>
              <a:rPr lang="en-US" dirty="0"/>
              <a:t>Increases in salt pollution have prevented mixing, leading to incomplete or delayed fall turnover</a:t>
            </a:r>
          </a:p>
          <a:p>
            <a:r>
              <a:rPr lang="en-US" dirty="0"/>
              <a:t>Coupled with higher nutrient loading, hypolimnetic DO availability is decreasing in lakes and reservoirs globally</a:t>
            </a:r>
          </a:p>
        </p:txBody>
      </p:sp>
      <p:pic>
        <p:nvPicPr>
          <p:cNvPr id="5" name="Picture 4">
            <a:extLst>
              <a:ext uri="{FF2B5EF4-FFF2-40B4-BE49-F238E27FC236}">
                <a16:creationId xmlns:a16="http://schemas.microsoft.com/office/drawing/2014/main" id="{2B07B2F5-851E-BA4F-9DFE-CC3452798A81}"/>
              </a:ext>
            </a:extLst>
          </p:cNvPr>
          <p:cNvPicPr>
            <a:picLocks noChangeAspect="1"/>
          </p:cNvPicPr>
          <p:nvPr/>
        </p:nvPicPr>
        <p:blipFill>
          <a:blip r:embed="rId3"/>
          <a:stretch>
            <a:fillRect/>
          </a:stretch>
        </p:blipFill>
        <p:spPr>
          <a:xfrm>
            <a:off x="6501130" y="1690688"/>
            <a:ext cx="5346700" cy="4826000"/>
          </a:xfrm>
          <a:prstGeom prst="rect">
            <a:avLst/>
          </a:prstGeom>
        </p:spPr>
      </p:pic>
      <p:sp>
        <p:nvSpPr>
          <p:cNvPr id="6" name="Rectangle 5">
            <a:extLst>
              <a:ext uri="{FF2B5EF4-FFF2-40B4-BE49-F238E27FC236}">
                <a16:creationId xmlns:a16="http://schemas.microsoft.com/office/drawing/2014/main" id="{654C0459-A552-314B-87B2-3DC5D2B161FF}"/>
              </a:ext>
            </a:extLst>
          </p:cNvPr>
          <p:cNvSpPr/>
          <p:nvPr/>
        </p:nvSpPr>
        <p:spPr>
          <a:xfrm>
            <a:off x="6501130" y="4103688"/>
            <a:ext cx="5584190" cy="2647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5EDFABD-DA7D-F944-99A4-648B622B3F69}"/>
              </a:ext>
            </a:extLst>
          </p:cNvPr>
          <p:cNvSpPr txBox="1"/>
          <p:nvPr/>
        </p:nvSpPr>
        <p:spPr>
          <a:xfrm>
            <a:off x="182880" y="6324600"/>
            <a:ext cx="3810000" cy="369332"/>
          </a:xfrm>
          <a:prstGeom prst="rect">
            <a:avLst/>
          </a:prstGeom>
          <a:noFill/>
        </p:spPr>
        <p:txBody>
          <a:bodyPr wrap="square" rtlCol="0">
            <a:spAutoFit/>
          </a:bodyPr>
          <a:lstStyle/>
          <a:p>
            <a:r>
              <a:rPr lang="en-US" dirty="0"/>
              <a:t>Jenny et al. 2016</a:t>
            </a:r>
          </a:p>
        </p:txBody>
      </p:sp>
    </p:spTree>
    <p:extLst>
      <p:ext uri="{BB962C8B-B14F-4D97-AF65-F5344CB8AC3E}">
        <p14:creationId xmlns:p14="http://schemas.microsoft.com/office/powerpoint/2010/main" val="143699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2B2F3-AA0C-4D7B-A610-18A181BF4CD6}"/>
              </a:ext>
            </a:extLst>
          </p:cNvPr>
          <p:cNvSpPr>
            <a:spLocks noGrp="1"/>
          </p:cNvSpPr>
          <p:nvPr>
            <p:ph type="title"/>
          </p:nvPr>
        </p:nvSpPr>
        <p:spPr/>
        <p:txBody>
          <a:bodyPr/>
          <a:lstStyle/>
          <a:p>
            <a:pPr algn="ctr"/>
            <a:r>
              <a:rPr lang="en-US" dirty="0"/>
              <a:t>Reservoirs may be especially susceptible to global change effects</a:t>
            </a:r>
          </a:p>
        </p:txBody>
      </p:sp>
      <p:sp>
        <p:nvSpPr>
          <p:cNvPr id="3" name="Content Placeholder 2">
            <a:extLst>
              <a:ext uri="{FF2B5EF4-FFF2-40B4-BE49-F238E27FC236}">
                <a16:creationId xmlns:a16="http://schemas.microsoft.com/office/drawing/2014/main" id="{9822DA54-99B2-47AA-808C-08FDBAB7C622}"/>
              </a:ext>
            </a:extLst>
          </p:cNvPr>
          <p:cNvSpPr>
            <a:spLocks noGrp="1"/>
          </p:cNvSpPr>
          <p:nvPr>
            <p:ph idx="1"/>
          </p:nvPr>
        </p:nvSpPr>
        <p:spPr/>
        <p:txBody>
          <a:bodyPr/>
          <a:lstStyle/>
          <a:p>
            <a:r>
              <a:rPr lang="en-US" dirty="0"/>
              <a:t>Large amounts of organic matter buried in sediments</a:t>
            </a:r>
          </a:p>
          <a:p>
            <a:r>
              <a:rPr lang="en-US" dirty="0"/>
              <a:t>Typically larger watershed area to surface area ratio, resulting in greater runoff of nutrients and salt pollution</a:t>
            </a:r>
          </a:p>
          <a:p>
            <a:r>
              <a:rPr lang="en-US" dirty="0"/>
              <a:t>Man-made impoundments typically located near large populations and at lower latitudes</a:t>
            </a:r>
          </a:p>
          <a:p>
            <a:pPr marL="0" indent="0">
              <a:buNone/>
            </a:pPr>
            <a:endParaRPr lang="en-US" dirty="0"/>
          </a:p>
          <a:p>
            <a:pPr marL="0" indent="0">
              <a:buNone/>
            </a:pPr>
            <a:r>
              <a:rPr lang="en-US" sz="3200" dirty="0"/>
              <a:t>In general, reservoirs are understudied, but their relevance to society means proper monitoring and management is critical</a:t>
            </a:r>
          </a:p>
          <a:p>
            <a:endParaRPr lang="en-US" dirty="0"/>
          </a:p>
        </p:txBody>
      </p:sp>
      <p:sp>
        <p:nvSpPr>
          <p:cNvPr id="4" name="TextBox 3">
            <a:extLst>
              <a:ext uri="{FF2B5EF4-FFF2-40B4-BE49-F238E27FC236}">
                <a16:creationId xmlns:a16="http://schemas.microsoft.com/office/drawing/2014/main" id="{A9E2E23F-81C8-2044-95BA-FDF5A3C3FA64}"/>
              </a:ext>
            </a:extLst>
          </p:cNvPr>
          <p:cNvSpPr txBox="1"/>
          <p:nvPr/>
        </p:nvSpPr>
        <p:spPr>
          <a:xfrm>
            <a:off x="182880" y="6324600"/>
            <a:ext cx="4495800" cy="369332"/>
          </a:xfrm>
          <a:prstGeom prst="rect">
            <a:avLst/>
          </a:prstGeom>
          <a:noFill/>
        </p:spPr>
        <p:txBody>
          <a:bodyPr wrap="square" rtlCol="0">
            <a:spAutoFit/>
          </a:bodyPr>
          <a:lstStyle/>
          <a:p>
            <a:r>
              <a:rPr lang="en-US" dirty="0" err="1"/>
              <a:t>Doubek</a:t>
            </a:r>
            <a:r>
              <a:rPr lang="en-US" dirty="0"/>
              <a:t> &amp; Carey 2017, Thornton et al. 1990</a:t>
            </a:r>
          </a:p>
        </p:txBody>
      </p:sp>
    </p:spTree>
    <p:extLst>
      <p:ext uri="{BB962C8B-B14F-4D97-AF65-F5344CB8AC3E}">
        <p14:creationId xmlns:p14="http://schemas.microsoft.com/office/powerpoint/2010/main" val="240545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4162</TotalTime>
  <Words>3011</Words>
  <Application>Microsoft Macintosh PowerPoint</Application>
  <PresentationFormat>Widescreen</PresentationFormat>
  <Paragraphs>236</Paragraphs>
  <Slides>31</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Cambria</vt:lpstr>
      <vt:lpstr>Times New Roman</vt:lpstr>
      <vt:lpstr>Office Theme</vt:lpstr>
      <vt:lpstr>Water Quality Assessment Procedures for Virginia: Dissolved Oxygen Assessment of Lakes and Reservoirs </vt:lpstr>
      <vt:lpstr>Background Expertise</vt:lpstr>
      <vt:lpstr>Dissolved oxygen (DO) is the most important metric of lake water quality</vt:lpstr>
      <vt:lpstr>DO may be quantified as mg/L or % saturation</vt:lpstr>
      <vt:lpstr>DO may be quantified as mg/L or % saturation</vt:lpstr>
      <vt:lpstr>DO serves as a ‘gatekeeper’ for many ecological and biogeochemical processes</vt:lpstr>
      <vt:lpstr>Different processes govern oxygen availability in stratified waterbodies</vt:lpstr>
      <vt:lpstr>Thermal stratification patterns in lakes are changing globally, decreasing DO </vt:lpstr>
      <vt:lpstr>Reservoirs may be especially susceptible to global change effects</vt:lpstr>
      <vt:lpstr>(1)  Is DEQ’s current procedure for DO assessments in lakes/reservoirs sound and scientifically defensible?  Does the AAC have any concerns about this procedure besides those already mentioned? </vt:lpstr>
      <vt:lpstr>(1)  Is DEQ’s current procedure for DO assessments in lakes/reservoirs sound and scientifically defensible?  Does the AAC have any concerns about this procedure besides those already mentioned? </vt:lpstr>
      <vt:lpstr>(2) Is the alternative procedure sound and scientifically defensible?  Is it a substantively better approach than the current one?  Do its advantages outweigh its disadvantages? </vt:lpstr>
      <vt:lpstr>(3)  Is there another alternative approach that DEQ should consider? </vt:lpstr>
      <vt:lpstr>(3)  Is there another alternative approach that DEQ should consider? </vt:lpstr>
      <vt:lpstr>(3)  Is there another alternative approach that DEQ should consider? </vt:lpstr>
      <vt:lpstr>(3)  Is there another alternative approach that DEQ should consider? </vt:lpstr>
      <vt:lpstr>Example of determining exceedances  within epilimnion and hypolimnion</vt:lpstr>
      <vt:lpstr>(3)  Is there another alternative approach that DEQ should consider? </vt:lpstr>
      <vt:lpstr>Example of exceedance calculation</vt:lpstr>
      <vt:lpstr>(3)  Is there another alternative approach that DEQ should consider? </vt:lpstr>
      <vt:lpstr>(4)  Should DEQ restrict DO assessments to vertical profile datasets in lakes/reservoirs or is it appropriate for a surface-only DO dataset to form the basis of an assessment for a lake/reservoir?  If the latter, how should surface-only data (or data from shallow profiles) be used in assessments?</vt:lpstr>
      <vt:lpstr>(5)  Can the AAC recommend a set of instructions that staff could use 1) to determine whether exceedances at a station are due solely to incomplete fall turnover?</vt:lpstr>
      <vt:lpstr>(5)  Can the AAC recommend a set of instructions that staff could use 2) to determine to what degree low DO during fall turnover might be exacerbated by pollution?</vt:lpstr>
      <vt:lpstr>(5)  Can the AAC recommend a set of instructions that staff could use 3) to downweight fall turnover DO data while still being protective of living resources?</vt:lpstr>
      <vt:lpstr>We welcome questions and feedback on the proposed protocol   Thank you!</vt:lpstr>
      <vt:lpstr>PowerPoint Presentation</vt:lpstr>
      <vt:lpstr>Current Procedure</vt:lpstr>
      <vt:lpstr>PowerPoint Presentation</vt:lpstr>
      <vt:lpstr>Alternative procedure:</vt:lpstr>
      <vt:lpstr>PowerPoint Presentation</vt:lpstr>
      <vt:lpstr>Concerns with this approach</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 DEQ Lake/Reservoir DO monitoring plan</dc:title>
  <dc:creator>Cayelan C. Carey</dc:creator>
  <cp:lastModifiedBy>Cayelan C. Carey</cp:lastModifiedBy>
  <cp:revision>72</cp:revision>
  <dcterms:created xsi:type="dcterms:W3CDTF">2020-04-20T14:39:04Z</dcterms:created>
  <dcterms:modified xsi:type="dcterms:W3CDTF">2020-05-21T12:42:47Z</dcterms:modified>
</cp:coreProperties>
</file>